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95" r:id="rId9"/>
    <p:sldId id="296" r:id="rId10"/>
    <p:sldId id="297" r:id="rId11"/>
    <p:sldId id="298" r:id="rId12"/>
    <p:sldId id="299" r:id="rId13"/>
    <p:sldId id="302" r:id="rId14"/>
    <p:sldId id="300" r:id="rId15"/>
    <p:sldId id="301" r:id="rId16"/>
    <p:sldId id="303" r:id="rId17"/>
    <p:sldId id="263" r:id="rId18"/>
    <p:sldId id="304" r:id="rId19"/>
    <p:sldId id="264" r:id="rId20"/>
    <p:sldId id="266" r:id="rId21"/>
    <p:sldId id="265" r:id="rId22"/>
    <p:sldId id="270" r:id="rId23"/>
    <p:sldId id="272" r:id="rId24"/>
    <p:sldId id="271" r:id="rId25"/>
    <p:sldId id="284" r:id="rId26"/>
    <p:sldId id="305" r:id="rId27"/>
    <p:sldId id="269" r:id="rId28"/>
    <p:sldId id="274" r:id="rId29"/>
    <p:sldId id="275" r:id="rId30"/>
    <p:sldId id="306" r:id="rId31"/>
    <p:sldId id="276" r:id="rId32"/>
    <p:sldId id="307" r:id="rId33"/>
    <p:sldId id="308" r:id="rId34"/>
    <p:sldId id="309" r:id="rId35"/>
    <p:sldId id="294" r:id="rId36"/>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269"/>
    <a:srgbClr val="E98B8B"/>
    <a:srgbClr val="66FFCC"/>
    <a:srgbClr val="99CCFF"/>
    <a:srgbClr val="00FF00"/>
    <a:srgbClr val="2A0000"/>
    <a:srgbClr val="4000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5932" autoAdjust="0"/>
  </p:normalViewPr>
  <p:slideViewPr>
    <p:cSldViewPr>
      <p:cViewPr varScale="1">
        <p:scale>
          <a:sx n="71" d="100"/>
          <a:sy n="71" d="100"/>
        </p:scale>
        <p:origin x="-3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722" y="-84"/>
      </p:cViewPr>
      <p:guideLst>
        <p:guide orient="horz" pos="3127"/>
        <p:guide pos="214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tr-TR"/>
          </a:p>
        </p:txBody>
      </p:sp>
      <p:sp>
        <p:nvSpPr>
          <p:cNvPr id="1157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tr-TR"/>
          </a:p>
        </p:txBody>
      </p:sp>
      <p:sp>
        <p:nvSpPr>
          <p:cNvPr id="1157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tr-TR"/>
          </a:p>
        </p:txBody>
      </p:sp>
      <p:sp>
        <p:nvSpPr>
          <p:cNvPr id="1157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8715B03-FFFF-4234-A73E-902E49E3D3AE}" type="slidenum">
              <a:rPr lang="tr-T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tr-TR"/>
          </a:p>
        </p:txBody>
      </p:sp>
      <p:sp>
        <p:nvSpPr>
          <p:cNvPr id="6041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tr-TR"/>
          </a:p>
        </p:txBody>
      </p:sp>
      <p:sp>
        <p:nvSpPr>
          <p:cNvPr id="60420" name="Rectangle 4"/>
          <p:cNvSpPr>
            <a:spLocks noRot="1" noChangeArrowheads="1" noTextEdit="1"/>
          </p:cNvSpPr>
          <p:nvPr>
            <p:ph type="sldImg" idx="2"/>
          </p:nvPr>
        </p:nvSpPr>
        <p:spPr bwMode="auto">
          <a:xfrm>
            <a:off x="585788" y="742950"/>
            <a:ext cx="5626100" cy="4219575"/>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758825" y="5040313"/>
            <a:ext cx="5280025"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042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tr-TR"/>
          </a:p>
        </p:txBody>
      </p:sp>
      <p:sp>
        <p:nvSpPr>
          <p:cNvPr id="6042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B963CF4-3498-4E0A-8013-4CD6C00CCC29}"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429F3-5F4D-4211-9DFA-BD7F282941E1}" type="slidenum">
              <a:rPr lang="tr-TR"/>
              <a:pPr/>
              <a:t>1</a:t>
            </a:fld>
            <a:endParaRPr lang="tr-TR"/>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A2610-CE54-491A-AB10-5266018187CB}" type="slidenum">
              <a:rPr lang="tr-TR"/>
              <a:pPr/>
              <a:t>10</a:t>
            </a:fld>
            <a:endParaRPr lang="tr-TR"/>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E5001-59BF-4832-A2CB-71B87BAC9F77}" type="slidenum">
              <a:rPr lang="tr-TR"/>
              <a:pPr/>
              <a:t>11</a:t>
            </a:fld>
            <a:endParaRPr lang="tr-TR"/>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F3DAC-5A97-4F78-894F-00967F5BBB75}" type="slidenum">
              <a:rPr lang="tr-TR"/>
              <a:pPr/>
              <a:t>12</a:t>
            </a:fld>
            <a:endParaRPr lang="tr-TR"/>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B879A-44F2-4F92-8510-5A35C9DDD0A1}" type="slidenum">
              <a:rPr lang="tr-TR"/>
              <a:pPr/>
              <a:t>13</a:t>
            </a:fld>
            <a:endParaRPr lang="tr-TR"/>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ACE61-3C58-407F-B929-2BCFD24F76AC}" type="slidenum">
              <a:rPr lang="tr-TR"/>
              <a:pPr/>
              <a:t>14</a:t>
            </a:fld>
            <a:endParaRPr lang="tr-TR"/>
          </a:p>
        </p:txBody>
      </p:sp>
      <p:sp>
        <p:nvSpPr>
          <p:cNvPr id="257026" name="Rectangle 2"/>
          <p:cNvSpPr>
            <a:spLocks noRo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CF10C-000B-4B30-8F24-3CFA09D9630E}" type="slidenum">
              <a:rPr lang="tr-TR"/>
              <a:pPr/>
              <a:t>15</a:t>
            </a:fld>
            <a:endParaRPr lang="tr-TR"/>
          </a:p>
        </p:txBody>
      </p:sp>
      <p:sp>
        <p:nvSpPr>
          <p:cNvPr id="256002" name="Rectangle 2"/>
          <p:cNvSpPr>
            <a:spLocks noRo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9F568-46E3-4D22-8501-7EDB3A520724}" type="slidenum">
              <a:rPr lang="tr-TR"/>
              <a:pPr/>
              <a:t>16</a:t>
            </a:fld>
            <a:endParaRPr lang="tr-TR"/>
          </a:p>
        </p:txBody>
      </p:sp>
      <p:sp>
        <p:nvSpPr>
          <p:cNvPr id="254978" name="Rectangle 2"/>
          <p:cNvSpPr>
            <a:spLocks noRo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880A-CA98-4999-A1EF-CFAC68DBF10C}" type="slidenum">
              <a:rPr lang="tr-TR"/>
              <a:pPr/>
              <a:t>17</a:t>
            </a:fld>
            <a:endParaRPr lang="tr-TR"/>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90CB1-AB23-4D4D-BDD2-1375ED7469E6}" type="slidenum">
              <a:rPr lang="tr-TR"/>
              <a:pPr/>
              <a:t>18</a:t>
            </a:fld>
            <a:endParaRPr lang="tr-TR"/>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E6580-733D-47D1-A901-A513E17A5817}" type="slidenum">
              <a:rPr lang="tr-TR"/>
              <a:pPr/>
              <a:t>19</a:t>
            </a:fld>
            <a:endParaRPr lang="tr-TR"/>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745D3-0F6B-4A60-B723-2E33E99222AA}" type="slidenum">
              <a:rPr lang="tr-TR"/>
              <a:pPr/>
              <a:t>2</a:t>
            </a:fld>
            <a:endParaRPr lang="tr-TR"/>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9DCB0-BD77-4DA8-9801-9EC72679A808}" type="slidenum">
              <a:rPr lang="tr-TR"/>
              <a:pPr/>
              <a:t>20</a:t>
            </a:fld>
            <a:endParaRPr lang="tr-TR"/>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25379-234C-403D-9CBC-D09517639760}" type="slidenum">
              <a:rPr lang="tr-TR"/>
              <a:pPr/>
              <a:t>21</a:t>
            </a:fld>
            <a:endParaRPr lang="tr-TR"/>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25198-ADA9-4727-9A7B-3CED509D7DE4}" type="slidenum">
              <a:rPr lang="tr-TR"/>
              <a:pPr/>
              <a:t>22</a:t>
            </a:fld>
            <a:endParaRPr lang="tr-TR"/>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D3E04-3B74-4DC7-86BD-15E642A664FA}" type="slidenum">
              <a:rPr lang="tr-TR"/>
              <a:pPr/>
              <a:t>23</a:t>
            </a:fld>
            <a:endParaRPr lang="tr-TR"/>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84340-4818-4A4E-A71C-69473C785EFC}" type="slidenum">
              <a:rPr lang="tr-TR"/>
              <a:pPr/>
              <a:t>24</a:t>
            </a:fld>
            <a:endParaRPr lang="tr-TR"/>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18F61-636E-49B6-90B5-F277425CF341}" type="slidenum">
              <a:rPr lang="tr-TR"/>
              <a:pPr/>
              <a:t>25</a:t>
            </a:fld>
            <a:endParaRPr lang="tr-TR"/>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2B325-7D40-437A-BC03-E8533F7093E8}" type="slidenum">
              <a:rPr lang="tr-TR"/>
              <a:pPr/>
              <a:t>26</a:t>
            </a:fld>
            <a:endParaRPr lang="tr-TR"/>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pPr algn="just">
              <a:lnSpc>
                <a:spcPct val="80000"/>
              </a:lnSpc>
            </a:pPr>
            <a:r>
              <a:rPr lang="tr-TR" sz="800"/>
              <a:t>Darbe modülasyonunda, taşıyıcının darbe katarı olması nedeniyle, sürekli dalga modülasyonuna göre üstünlükleri şöyle özetlenebilir:</a:t>
            </a:r>
          </a:p>
          <a:p>
            <a:pPr algn="just">
              <a:lnSpc>
                <a:spcPct val="80000"/>
              </a:lnSpc>
            </a:pPr>
            <a:endParaRPr lang="tr-TR" sz="800"/>
          </a:p>
          <a:p>
            <a:pPr lvl="1" algn="just">
              <a:lnSpc>
                <a:spcPct val="80000"/>
              </a:lnSpc>
            </a:pPr>
            <a:r>
              <a:rPr lang="tr-TR" sz="800"/>
              <a:t>Darbe modülasyonunda iletilen güç yalnız kısa darbeler içinde yoğunlaşmıştır. Sürekli dalga modülasyonundaki gibi sürekli olarak dağılmamıştır. Bu özellik tasarımcılara önemli kolaylıklar sağlamaktadır. Örneğin, yüksek güçlü mikrodalga tüpleri ve lazerler darbe biçiminde çalışmaya elverişli elemanlardır.</a:t>
            </a:r>
          </a:p>
          <a:p>
            <a:pPr lvl="1" algn="just">
              <a:lnSpc>
                <a:spcPct val="80000"/>
              </a:lnSpc>
            </a:pPr>
            <a:r>
              <a:rPr lang="tr-TR" sz="800"/>
              <a:t>Darbeler arasındaki boşluklar, diğer mesajlara ait örneklerle doldurularak, tek bir haberleşme sistemi üzerinden birden fazla mesaj işaretinin iletilmesi sağlanabilir.</a:t>
            </a:r>
          </a:p>
          <a:p>
            <a:pPr lvl="1" algn="just">
              <a:lnSpc>
                <a:spcPct val="80000"/>
              </a:lnSpc>
            </a:pPr>
            <a:r>
              <a:rPr lang="tr-TR" sz="800"/>
              <a:t>İşlemler ayrık türden işaretlerle yapıldığı için, son yıllarda tümleşik devre teknolojisindeki büyük gelişmeler, sayısal haberleşme devrelerinin gerçekleşmesini kolaylaştırmıştır.</a:t>
            </a:r>
          </a:p>
          <a:p>
            <a:pPr lvl="1" algn="just">
              <a:lnSpc>
                <a:spcPct val="80000"/>
              </a:lnSpc>
            </a:pPr>
            <a:r>
              <a:rPr lang="tr-TR" sz="800"/>
              <a:t>Sayısal işaret işleme tekniklerindeki ilerlemeler, sayısal işaretlerin daha yaygın kullanılmasına neden olmuştur.</a:t>
            </a:r>
          </a:p>
          <a:p>
            <a:pPr lvl="1" algn="just">
              <a:lnSpc>
                <a:spcPct val="80000"/>
              </a:lnSpc>
            </a:pPr>
            <a:r>
              <a:rPr lang="tr-TR" sz="800"/>
              <a:t>Bazı darbe modülasyonlu sistemler gürültü ve diğer bozucu işaretler açısından sürekli dalga haberleşmesinden daha güvenilir bulunmaktadır.</a:t>
            </a:r>
          </a:p>
          <a:p>
            <a:pPr algn="just">
              <a:lnSpc>
                <a:spcPct val="80000"/>
              </a:lnSpc>
            </a:pPr>
            <a:endParaRPr lang="tr-TR" sz="800"/>
          </a:p>
          <a:p>
            <a:pPr algn="just">
              <a:lnSpc>
                <a:spcPct val="80000"/>
              </a:lnSpc>
            </a:pPr>
            <a:r>
              <a:rPr lang="tr-TR" sz="800"/>
              <a:t>Sürekli dalga modülasyonu ile darbe modülasyonu arasındaki bir diğer önemli bir fark da, modüle edilmemiş dalga katarının çok önemli miktarda alçak frekans bileşenleri hatta doğru akım bileşeni içermesidir. Bu nedenle, modüle edilmiş dalgaların belirli bir frekans bandına sahip kanallardan iletilebilmesi için ikinci bir modülasyon işlemine ihtiyaç duyulur.  Bu yüksek frekanslı kanallarda bir sürekli dalga modülasyonu, örneğin FM kullanılabilir. Bir kablo üzerinden yapılan iletimde ise, daha farklı modülasyon yöntemleri kullanılır.</a:t>
            </a:r>
          </a:p>
          <a:p>
            <a:pPr algn="just">
              <a:lnSpc>
                <a:spcPct val="80000"/>
              </a:lnSpc>
            </a:pPr>
            <a:endParaRPr lang="tr-TR" sz="800"/>
          </a:p>
          <a:p>
            <a:pPr algn="just">
              <a:lnSpc>
                <a:spcPct val="80000"/>
              </a:lnSpc>
            </a:pPr>
            <a:r>
              <a:rPr lang="tr-TR" sz="800"/>
              <a:t>Özellikle Darbe Modülasyonu tipinde, taşıyıcı sürekli bir sinyal olmayıp darbeli bir kare dalgaya benzer. En büyük özelliği bilginin temel bantta kalması ve daha yüksek bir frekanslı bir taşıyıcıya çevrilmemesidir. Genellikle nicelemeli ve nicelemesiz olmak üzere iki kategoriye ayrılır.</a:t>
            </a:r>
          </a:p>
          <a:p>
            <a:pPr algn="just">
              <a:lnSpc>
                <a:spcPct val="80000"/>
              </a:lnSpc>
            </a:pPr>
            <a:endParaRPr lang="tr-TR" sz="800"/>
          </a:p>
          <a:p>
            <a:pPr algn="just">
              <a:lnSpc>
                <a:spcPct val="80000"/>
              </a:lnSpc>
            </a:pPr>
            <a:r>
              <a:rPr lang="tr-TR" sz="800"/>
              <a:t>Her iki kategoride de darbenin değiştirilebilen 3 parametresi vardır:</a:t>
            </a:r>
          </a:p>
          <a:p>
            <a:pPr lvl="1" algn="just">
              <a:lnSpc>
                <a:spcPct val="80000"/>
              </a:lnSpc>
            </a:pPr>
            <a:r>
              <a:rPr lang="tr-TR" sz="800"/>
              <a:t>Darbenin uzunluğu,</a:t>
            </a:r>
          </a:p>
          <a:p>
            <a:pPr lvl="1" algn="just">
              <a:lnSpc>
                <a:spcPct val="80000"/>
              </a:lnSpc>
            </a:pPr>
            <a:r>
              <a:rPr lang="tr-TR" sz="800"/>
              <a:t>Yüksekliği (genliği) ve</a:t>
            </a:r>
          </a:p>
          <a:p>
            <a:pPr lvl="1" algn="just">
              <a:lnSpc>
                <a:spcPct val="80000"/>
              </a:lnSpc>
            </a:pPr>
            <a:r>
              <a:rPr lang="tr-TR" sz="800"/>
              <a:t>Konumu</a:t>
            </a:r>
          </a:p>
          <a:p>
            <a:pPr algn="just">
              <a:lnSpc>
                <a:spcPct val="80000"/>
              </a:lnSpc>
            </a:pPr>
            <a:endParaRPr lang="tr-TR" sz="800"/>
          </a:p>
          <a:p>
            <a:pPr algn="just">
              <a:lnSpc>
                <a:spcPct val="80000"/>
              </a:lnSpc>
            </a:pPr>
            <a:r>
              <a:rPr lang="tr-TR" sz="800"/>
              <a:t>Darbe modülasyonu gerçekleştirilirken, ilk önemli adım, verilen bir mesaj işaretini ayrık örneklerden oluşan değerlere dönüştürme (örnekleme) işlemidir.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07044-BA7A-4239-BA54-B39738674E94}" type="slidenum">
              <a:rPr lang="tr-TR"/>
              <a:pPr/>
              <a:t>27</a:t>
            </a:fld>
            <a:endParaRPr lang="tr-TR"/>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05EA5-4BA8-484C-87C9-120737EA378F}" type="slidenum">
              <a:rPr lang="tr-TR"/>
              <a:pPr/>
              <a:t>28</a:t>
            </a:fld>
            <a:endParaRPr lang="tr-TR"/>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80EFE-FF35-4870-AF24-9FDC232267AC}" type="slidenum">
              <a:rPr lang="tr-TR"/>
              <a:pPr/>
              <a:t>29</a:t>
            </a:fld>
            <a:endParaRPr lang="tr-TR"/>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C9165-3F64-4B63-955D-053E1FDD0E15}" type="slidenum">
              <a:rPr lang="tr-TR"/>
              <a:pPr/>
              <a:t>3</a:t>
            </a:fld>
            <a:endParaRPr lang="tr-TR"/>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5F08D-F846-4059-B628-A1359E7E1F57}" type="slidenum">
              <a:rPr lang="tr-TR"/>
              <a:pPr/>
              <a:t>30</a:t>
            </a:fld>
            <a:endParaRPr lang="tr-TR"/>
          </a:p>
        </p:txBody>
      </p:sp>
      <p:sp>
        <p:nvSpPr>
          <p:cNvPr id="251906" name="Rectangle 2"/>
          <p:cNvSpPr>
            <a:spLocks noRo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9DADF-E63A-4A8E-806E-A079A547C142}" type="slidenum">
              <a:rPr lang="tr-TR"/>
              <a:pPr/>
              <a:t>31</a:t>
            </a:fld>
            <a:endParaRPr lang="tr-TR"/>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F7F3C-FDE5-4E8F-A733-74625E20FD32}" type="slidenum">
              <a:rPr lang="tr-TR"/>
              <a:pPr/>
              <a:t>32</a:t>
            </a:fld>
            <a:endParaRPr lang="tr-TR"/>
          </a:p>
        </p:txBody>
      </p:sp>
      <p:sp>
        <p:nvSpPr>
          <p:cNvPr id="250882" name="Rectangle 2"/>
          <p:cNvSpPr>
            <a:spLocks noRo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424B0-9E55-4DDF-9C61-7D52C6E8B69A}" type="slidenum">
              <a:rPr lang="tr-TR"/>
              <a:pPr/>
              <a:t>33</a:t>
            </a:fld>
            <a:endParaRPr lang="tr-TR"/>
          </a:p>
        </p:txBody>
      </p:sp>
      <p:sp>
        <p:nvSpPr>
          <p:cNvPr id="249858" name="Rectangle 2"/>
          <p:cNvSpPr>
            <a:spLocks noRot="1" noChangeArrowheads="1" noTextEdit="1"/>
          </p:cNvSpPr>
          <p:nvPr>
            <p:ph type="sldImg"/>
          </p:nvPr>
        </p:nvSpPr>
        <p:spPr>
          <a:ln/>
        </p:spPr>
      </p:sp>
      <p:sp>
        <p:nvSpPr>
          <p:cNvPr id="249859" name="Rectangle 3"/>
          <p:cNvSpPr>
            <a:spLocks noGrp="1" noChangeArrowheads="1"/>
          </p:cNvSpPr>
          <p:nvPr>
            <p:ph type="body" idx="1"/>
          </p:nvPr>
        </p:nvSpPr>
        <p:spPr/>
        <p:txBody>
          <a:bodyPr/>
          <a:lstStyle/>
          <a:p>
            <a:pPr algn="just"/>
            <a:r>
              <a:rPr lang="tr-TR" sz="1000"/>
              <a:t>Darbe Kod Modülasyonunda (PCM), x(t) analog mesaj işaretinden alınan örnekler belirli kuanta seviyelerine yuvarlatıldıktan sonra kodlanmaktadır.</a:t>
            </a:r>
          </a:p>
          <a:p>
            <a:pPr algn="just"/>
            <a:r>
              <a:rPr lang="tr-TR" sz="1000"/>
              <a:t>Ancak görüntü işaretlerinde olduğu gibi uygulamada karşılaşılan bazı işaret türlerinde birbirine komşu örnekler arasında önemli ilişkiler vardır. Bu ilişkilerin büyük olması nedeniyle, bir örnek değerinin bilinmesi onu takip eden örnek değerlerinin de büyük olasılıkla belirlenebilmesini sağlar.</a:t>
            </a:r>
          </a:p>
          <a:p>
            <a:pPr algn="just"/>
            <a:r>
              <a:rPr lang="tr-TR" sz="1000"/>
              <a:t>O halde, her örneğin değerini ayrı ayrı göndermek gerekmeyebilir.</a:t>
            </a:r>
          </a:p>
          <a:p>
            <a:pPr algn="just"/>
            <a:r>
              <a:rPr lang="tr-TR" sz="1000"/>
              <a:t>Gerçek değerler yerine işaretteki değişimler (farklar) gönderilebilir. Böylece, her bir örnek için gönderilen bit sayısında büyük bir azalma sağlanabilir.</a:t>
            </a:r>
          </a:p>
          <a:p>
            <a:pPr algn="just"/>
            <a:r>
              <a:rPr lang="tr-TR" sz="1000"/>
              <a:t>Bu yöntemde birbirini izleyen örnekler arasındaki genlik farklarının kodlanması öngörüldüğünden, elde edilen kodlama tekniğine diferansiyel PCM veya DPCM adı verilir.</a:t>
            </a:r>
          </a:p>
          <a:p>
            <a:pPr algn="just"/>
            <a:r>
              <a:rPr lang="tr-TR" sz="1000"/>
              <a:t>DPCM’nin en basit şekli, iki örnek arasındaki farkın sadece pozitif veya negatif olduğu dikkate alınarak yapılan kodlamadır. Buna delta modülasyonu (DM) denir.</a:t>
            </a:r>
          </a:p>
          <a:p>
            <a:pPr algn="just"/>
            <a:r>
              <a:rPr lang="tr-TR" sz="1000"/>
              <a:t>Diğer bir anlatımla delta modülasyonunda arda arda gelen iki işaret örneğinin genlik farkı bir bit ile kodlanır. Bu biçimde tanımlanan delta modülasyonuna “Doğrusal Delta Modülasyonu” adı verilir.</a:t>
            </a:r>
          </a:p>
          <a:p>
            <a:pPr algn="just"/>
            <a:r>
              <a:rPr lang="tr-TR" sz="1000"/>
              <a:t>Çok hızlı değişen işaretler için, bu yöntem uygun değildir. Bunun nedeni DM’nin eğim izleme yeteneğinin sınırlı olmasıdır.</a:t>
            </a:r>
          </a:p>
          <a:p>
            <a:pPr algn="just"/>
            <a:r>
              <a:rPr lang="tr-TR" sz="1000"/>
              <a:t>DM’nin eğim izleme yeteneği, sıkıştırma-genleştirme (companding) metotlarıyla artırılabilmektedir.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CDEBD-0F7B-419D-950A-6AD4E92BD38F}" type="slidenum">
              <a:rPr lang="tr-TR"/>
              <a:pPr/>
              <a:t>4</a:t>
            </a:fld>
            <a:endParaRPr lang="tr-TR"/>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pPr algn="just"/>
            <a:r>
              <a:rPr lang="tr-TR" b="1" u="sng"/>
              <a:t>Dalga Yönlendiriciler :</a:t>
            </a:r>
            <a:r>
              <a:rPr lang="tr-TR"/>
              <a:t> Koaksiyel kablolarda iletken direncinden dolayı, kayıplar frekans arttıkça artar. Aynı zamanda kablonun iç tarafındaki iletkeni destekleyen yalıtım maddesinden kaynaklanan kayıplarda artar. Toplam kayıplar 3-30 GHz gibi süper yüksek frekans aralığında çok büyük olur.Bu durum, içindeki kablo içindeki iletkeni çıkarıp elektromanyetik dalganın tıpkı gaz yada su taşınmasında olduğu gibi, içi boş bir tüple taşınmasıyla ortadan kaldırılır.</a:t>
            </a:r>
          </a:p>
          <a:p>
            <a:pPr algn="just"/>
            <a:r>
              <a:rPr lang="tr-TR"/>
              <a:t>Elektromanyetik dalga, radyo dalgalarının uzaya yayılmasını sağlayan antene benzer bir cihazla tüpün içine gönderilir. Faka burada enerji, uzayda yayılımda olduğu gibi dışa doğru yayılmak yerine tüpün içinde kalır ve tüp boyunca yönlenir. Bu nedenle bunlara “dalga yönlendiriciler” adı verilir.</a:t>
            </a:r>
          </a:p>
          <a:p>
            <a:pPr algn="just"/>
            <a:r>
              <a:rPr lang="tr-TR"/>
              <a:t>Yeterli yayılım için, bir dalga yönlendiricinin dik kesiti, enerji dalgasının dalga boyuyla doğrudan ilgili olmalıdır. Bu sebeple, bir dalga yönlendirici, yalnızca çalışma frekansı süper yüksek frekans aralığına ulaştığında, yani dalga boyu 10 ile 1 cm aralığında olduğunda pratikte kullanılabilecek makul boyutlara iner.</a:t>
            </a:r>
          </a:p>
          <a:p>
            <a:pPr algn="just"/>
            <a:r>
              <a:rPr lang="tr-TR"/>
              <a:t>Dalga yönlendiricinin dik kesiti dairevi veya dikdörtgensel olabilir.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8AC82-3098-4C7F-BCDE-671FCE550FD4}" type="slidenum">
              <a:rPr lang="tr-TR"/>
              <a:pPr/>
              <a:t>5</a:t>
            </a:fld>
            <a:endParaRPr lang="tr-TR"/>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95466-34CD-4260-86F4-4C797E35E448}" type="slidenum">
              <a:rPr lang="tr-TR"/>
              <a:pPr/>
              <a:t>6</a:t>
            </a:fld>
            <a:endParaRPr lang="tr-TR"/>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E6600-5181-4052-9C5C-85CACC3DA1A9}" type="slidenum">
              <a:rPr lang="tr-TR"/>
              <a:pPr/>
              <a:t>7</a:t>
            </a:fld>
            <a:endParaRPr lang="tr-TR"/>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E6123-1F5B-4C48-81F7-5D8EC3C9CB8A}" type="slidenum">
              <a:rPr lang="tr-TR"/>
              <a:pPr/>
              <a:t>8</a:t>
            </a:fld>
            <a:endParaRPr lang="tr-TR"/>
          </a:p>
        </p:txBody>
      </p:sp>
      <p:sp>
        <p:nvSpPr>
          <p:cNvPr id="211970" name="Rectangle 2"/>
          <p:cNvSpPr>
            <a:spLocks noRo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AE074-029B-49EC-982F-83FC7862DA91}" type="slidenum">
              <a:rPr lang="tr-TR"/>
              <a:pPr/>
              <a:t>9</a:t>
            </a:fld>
            <a:endParaRPr lang="tr-TR"/>
          </a:p>
        </p:txBody>
      </p:sp>
      <p:sp>
        <p:nvSpPr>
          <p:cNvPr id="262146" name="Rectangle 2"/>
          <p:cNvSpPr>
            <a:spLocks noRo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5890" name="Group 2"/>
          <p:cNvGrpSpPr>
            <a:grpSpLocks/>
          </p:cNvGrpSpPr>
          <p:nvPr/>
        </p:nvGrpSpPr>
        <p:grpSpPr bwMode="auto">
          <a:xfrm>
            <a:off x="-633413" y="798513"/>
            <a:ext cx="7542213" cy="6029325"/>
            <a:chOff x="-384" y="480"/>
            <a:chExt cx="4751" cy="3798"/>
          </a:xfrm>
        </p:grpSpPr>
        <p:grpSp>
          <p:nvGrpSpPr>
            <p:cNvPr id="165891" name="Group 3"/>
            <p:cNvGrpSpPr>
              <a:grpSpLocks/>
            </p:cNvGrpSpPr>
            <p:nvPr/>
          </p:nvGrpSpPr>
          <p:grpSpPr bwMode="auto">
            <a:xfrm>
              <a:off x="-384" y="480"/>
              <a:ext cx="4751" cy="3798"/>
              <a:chOff x="0" y="522"/>
              <a:chExt cx="4751" cy="3798"/>
            </a:xfrm>
          </p:grpSpPr>
          <p:grpSp>
            <p:nvGrpSpPr>
              <p:cNvPr id="165892" name="Group 4"/>
              <p:cNvGrpSpPr>
                <a:grpSpLocks/>
              </p:cNvGrpSpPr>
              <p:nvPr userDrawn="1"/>
            </p:nvGrpSpPr>
            <p:grpSpPr bwMode="auto">
              <a:xfrm>
                <a:off x="0" y="522"/>
                <a:ext cx="4751" cy="3794"/>
                <a:chOff x="0" y="522"/>
                <a:chExt cx="4751" cy="3794"/>
              </a:xfrm>
            </p:grpSpPr>
            <p:sp>
              <p:nvSpPr>
                <p:cNvPr id="16589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165894" name="Group 6"/>
                <p:cNvGrpSpPr>
                  <a:grpSpLocks/>
                </p:cNvGrpSpPr>
                <p:nvPr userDrawn="1"/>
              </p:nvGrpSpPr>
              <p:grpSpPr bwMode="auto">
                <a:xfrm>
                  <a:off x="0" y="522"/>
                  <a:ext cx="4751" cy="3794"/>
                  <a:chOff x="0" y="522"/>
                  <a:chExt cx="4751" cy="3794"/>
                </a:xfrm>
              </p:grpSpPr>
              <p:sp>
                <p:nvSpPr>
                  <p:cNvPr id="16589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16589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16589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165898" name="Group 10"/>
                  <p:cNvGrpSpPr>
                    <a:grpSpLocks/>
                  </p:cNvGrpSpPr>
                  <p:nvPr userDrawn="1"/>
                </p:nvGrpSpPr>
                <p:grpSpPr bwMode="auto">
                  <a:xfrm>
                    <a:off x="0" y="522"/>
                    <a:ext cx="4751" cy="3794"/>
                    <a:chOff x="0" y="522"/>
                    <a:chExt cx="4751" cy="3794"/>
                  </a:xfrm>
                </p:grpSpPr>
                <p:sp>
                  <p:nvSpPr>
                    <p:cNvPr id="16589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165900" name="Group 12"/>
                    <p:cNvGrpSpPr>
                      <a:grpSpLocks/>
                    </p:cNvGrpSpPr>
                    <p:nvPr userDrawn="1"/>
                  </p:nvGrpSpPr>
                  <p:grpSpPr bwMode="auto">
                    <a:xfrm>
                      <a:off x="0" y="659"/>
                      <a:ext cx="4751" cy="3657"/>
                      <a:chOff x="0" y="659"/>
                      <a:chExt cx="4751" cy="3657"/>
                    </a:xfrm>
                  </p:grpSpPr>
                  <p:sp>
                    <p:nvSpPr>
                      <p:cNvPr id="16590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165902" name="Group 14"/>
                      <p:cNvGrpSpPr>
                        <a:grpSpLocks/>
                      </p:cNvGrpSpPr>
                      <p:nvPr userDrawn="1"/>
                    </p:nvGrpSpPr>
                    <p:grpSpPr bwMode="auto">
                      <a:xfrm>
                        <a:off x="0" y="808"/>
                        <a:ext cx="4751" cy="3508"/>
                        <a:chOff x="-400" y="808"/>
                        <a:chExt cx="4751" cy="3508"/>
                      </a:xfrm>
                    </p:grpSpPr>
                    <p:sp>
                      <p:nvSpPr>
                        <p:cNvPr id="16590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16590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16590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16590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16590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16590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16590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16591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16591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16591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16591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16591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16591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16591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16591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16591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16591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16592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16592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16592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16592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16592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16592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16592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16592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16592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16592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16593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16593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16593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16593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16593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16593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16593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16593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16593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165939" name="Group 51"/>
                        <p:cNvGrpSpPr>
                          <a:grpSpLocks/>
                        </p:cNvGrpSpPr>
                        <p:nvPr userDrawn="1"/>
                      </p:nvGrpSpPr>
                      <p:grpSpPr bwMode="auto">
                        <a:xfrm>
                          <a:off x="0" y="1812"/>
                          <a:ext cx="3672" cy="2049"/>
                          <a:chOff x="5" y="1816"/>
                          <a:chExt cx="3672" cy="2049"/>
                        </a:xfrm>
                      </p:grpSpPr>
                      <p:sp>
                        <p:nvSpPr>
                          <p:cNvPr id="165940"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165941"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165942"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165943"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165944"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165945"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165946"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165947"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165948"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165949"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165950"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165951"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165952"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165953"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165954"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165955"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165956"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165957"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165958"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165959"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165960"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165961"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165962"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165963"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165964"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165965"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165966"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165967"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165968"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165969"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165970"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165971"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165972"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165973"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165974"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165975"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165976"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165977"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165978"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165979"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165980"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165981"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165982"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165983"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165984"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165985"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165986"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165987"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165988" name="Group 100"/>
              <p:cNvGrpSpPr>
                <a:grpSpLocks/>
              </p:cNvGrpSpPr>
              <p:nvPr userDrawn="1"/>
            </p:nvGrpSpPr>
            <p:grpSpPr bwMode="auto">
              <a:xfrm>
                <a:off x="402" y="1454"/>
                <a:ext cx="2787" cy="2866"/>
                <a:chOff x="2" y="1454"/>
                <a:chExt cx="2787" cy="2866"/>
              </a:xfrm>
            </p:grpSpPr>
            <p:sp>
              <p:nvSpPr>
                <p:cNvPr id="165989"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165990"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165991" name="Group 103"/>
                <p:cNvGrpSpPr>
                  <a:grpSpLocks/>
                </p:cNvGrpSpPr>
                <p:nvPr userDrawn="1"/>
              </p:nvGrpSpPr>
              <p:grpSpPr bwMode="auto">
                <a:xfrm>
                  <a:off x="2" y="2738"/>
                  <a:ext cx="1317" cy="1582"/>
                  <a:chOff x="2" y="2738"/>
                  <a:chExt cx="1317" cy="1582"/>
                </a:xfrm>
              </p:grpSpPr>
              <p:sp>
                <p:nvSpPr>
                  <p:cNvPr id="165992"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165993"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165994"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165995"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165996"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165997"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165998"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165999"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166000"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166001" name="Group 113"/>
            <p:cNvGrpSpPr>
              <a:grpSpLocks/>
            </p:cNvGrpSpPr>
            <p:nvPr userDrawn="1"/>
          </p:nvGrpSpPr>
          <p:grpSpPr bwMode="auto">
            <a:xfrm>
              <a:off x="16" y="1326"/>
              <a:ext cx="3325" cy="2948"/>
              <a:chOff x="16" y="1326"/>
              <a:chExt cx="3325" cy="2948"/>
            </a:xfrm>
          </p:grpSpPr>
          <p:sp>
            <p:nvSpPr>
              <p:cNvPr id="166002"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166003"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166004"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166005"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166006"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166007"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166008" name="Group 120"/>
              <p:cNvGrpSpPr>
                <a:grpSpLocks noChangeAspect="1"/>
              </p:cNvGrpSpPr>
              <p:nvPr/>
            </p:nvGrpSpPr>
            <p:grpSpPr bwMode="auto">
              <a:xfrm>
                <a:off x="3046" y="1326"/>
                <a:ext cx="259" cy="299"/>
                <a:chOff x="3042" y="1265"/>
                <a:chExt cx="367" cy="424"/>
              </a:xfrm>
            </p:grpSpPr>
            <p:sp>
              <p:nvSpPr>
                <p:cNvPr id="166009"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166010"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166011"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166012"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16601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166014" name="Rectangle 126"/>
          <p:cNvSpPr>
            <a:spLocks noGrp="1" noChangeArrowheads="1"/>
          </p:cNvSpPr>
          <p:nvPr>
            <p:ph type="ctrTitle" sz="quarter"/>
          </p:nvPr>
        </p:nvSpPr>
        <p:spPr>
          <a:xfrm>
            <a:off x="685800" y="1600200"/>
            <a:ext cx="7772400" cy="1973263"/>
          </a:xfrm>
        </p:spPr>
        <p:txBody>
          <a:bodyPr/>
          <a:lstStyle>
            <a:lvl1pPr>
              <a:defRPr sz="5100"/>
            </a:lvl1pPr>
          </a:lstStyle>
          <a:p>
            <a:r>
              <a:rPr lang="tr-TR"/>
              <a:t>Asıl başlık stili için tıklatın</a:t>
            </a:r>
          </a:p>
        </p:txBody>
      </p:sp>
      <p:sp>
        <p:nvSpPr>
          <p:cNvPr id="166015"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66016" name="Rectangle 128"/>
          <p:cNvSpPr>
            <a:spLocks noGrp="1" noChangeArrowheads="1"/>
          </p:cNvSpPr>
          <p:nvPr>
            <p:ph type="dt" sz="quarter" idx="2"/>
          </p:nvPr>
        </p:nvSpPr>
        <p:spPr/>
        <p:txBody>
          <a:bodyPr/>
          <a:lstStyle>
            <a:lvl1pPr>
              <a:defRPr>
                <a:effectLst/>
              </a:defRPr>
            </a:lvl1pPr>
          </a:lstStyle>
          <a:p>
            <a:endParaRPr lang="tr-TR"/>
          </a:p>
        </p:txBody>
      </p:sp>
      <p:sp>
        <p:nvSpPr>
          <p:cNvPr id="166017" name="Rectangle 129"/>
          <p:cNvSpPr>
            <a:spLocks noGrp="1" noChangeArrowheads="1"/>
          </p:cNvSpPr>
          <p:nvPr>
            <p:ph type="ftr" sz="quarter" idx="3"/>
          </p:nvPr>
        </p:nvSpPr>
        <p:spPr/>
        <p:txBody>
          <a:bodyPr/>
          <a:lstStyle>
            <a:lvl1pPr>
              <a:defRPr>
                <a:effectLst/>
              </a:defRPr>
            </a:lvl1pPr>
          </a:lstStyle>
          <a:p>
            <a:endParaRPr lang="tr-TR"/>
          </a:p>
        </p:txBody>
      </p:sp>
      <p:sp>
        <p:nvSpPr>
          <p:cNvPr id="166018" name="Rectangle 130"/>
          <p:cNvSpPr>
            <a:spLocks noGrp="1" noChangeArrowheads="1"/>
          </p:cNvSpPr>
          <p:nvPr>
            <p:ph type="sldNum" sz="quarter" idx="4"/>
          </p:nvPr>
        </p:nvSpPr>
        <p:spPr/>
        <p:txBody>
          <a:bodyPr/>
          <a:lstStyle>
            <a:lvl1pPr>
              <a:defRPr>
                <a:effectLst/>
              </a:defRPr>
            </a:lvl1pPr>
          </a:lstStyle>
          <a:p>
            <a:fld id="{ED89020F-0510-4846-9DEE-E976612855ED}"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4932F4D9-6A4C-4695-8C03-7486D27A0A5C}"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8425"/>
            <a:ext cx="2286000"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8425"/>
            <a:ext cx="6705600" cy="6030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5D0B6FF2-5E80-44B3-A602-A24C4D3AA1C0}"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425"/>
            <a:ext cx="9144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1925" y="1223963"/>
            <a:ext cx="4333875" cy="4905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23963"/>
            <a:ext cx="43338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52850"/>
            <a:ext cx="4333875"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tr-T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tr-T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D5FBC53B-7FA3-4DC0-A012-3A344691EA9A}"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425"/>
            <a:ext cx="9144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1925" y="1223963"/>
            <a:ext cx="4333875" cy="4905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23963"/>
            <a:ext cx="4333875" cy="4905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tr-T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9EC4A91-800A-4E90-B351-D1749994D469}" type="slidenum">
              <a:rPr lang="tr-T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98425"/>
            <a:ext cx="9144000" cy="603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tr-T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tr-T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4C868DF0-DED2-429B-A7EE-C70D4A898DB4}"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90BD7A3E-5A2B-46CD-9C5C-C610A91AF19A}"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053B16E9-6DC0-4346-B2AB-992A5E8E175D}"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 y="1223963"/>
            <a:ext cx="4333875"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23963"/>
            <a:ext cx="4333875"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D38A3BEC-57D9-405E-9ACD-1A8E7E46C84F}"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tr-TR"/>
          </a:p>
        </p:txBody>
      </p:sp>
      <p:sp>
        <p:nvSpPr>
          <p:cNvPr id="8" name="Footer Placeholder 7"/>
          <p:cNvSpPr>
            <a:spLocks noGrp="1"/>
          </p:cNvSpPr>
          <p:nvPr>
            <p:ph type="ftr" sz="quarter" idx="11"/>
          </p:nvPr>
        </p:nvSpPr>
        <p:spPr/>
        <p:txBody>
          <a:bodyPr/>
          <a:lstStyle>
            <a:lvl1pPr>
              <a:defRPr/>
            </a:lvl1pPr>
          </a:lstStyle>
          <a:p>
            <a:endParaRPr lang="tr-TR"/>
          </a:p>
        </p:txBody>
      </p:sp>
      <p:sp>
        <p:nvSpPr>
          <p:cNvPr id="9" name="Slide Number Placeholder 8"/>
          <p:cNvSpPr>
            <a:spLocks noGrp="1"/>
          </p:cNvSpPr>
          <p:nvPr>
            <p:ph type="sldNum" sz="quarter" idx="12"/>
          </p:nvPr>
        </p:nvSpPr>
        <p:spPr/>
        <p:txBody>
          <a:bodyPr/>
          <a:lstStyle>
            <a:lvl1pPr>
              <a:defRPr/>
            </a:lvl1pPr>
          </a:lstStyle>
          <a:p>
            <a:fld id="{1009AB4D-34FD-4B5A-B371-F4A5B0097308}"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tr-TR"/>
          </a:p>
        </p:txBody>
      </p:sp>
      <p:sp>
        <p:nvSpPr>
          <p:cNvPr id="4" name="Footer Placeholder 3"/>
          <p:cNvSpPr>
            <a:spLocks noGrp="1"/>
          </p:cNvSpPr>
          <p:nvPr>
            <p:ph type="ftr" sz="quarter" idx="11"/>
          </p:nvPr>
        </p:nvSpPr>
        <p:spPr/>
        <p:txBody>
          <a:bodyPr/>
          <a:lstStyle>
            <a:lvl1pPr>
              <a:defRPr/>
            </a:lvl1pPr>
          </a:lstStyle>
          <a:p>
            <a:endParaRPr lang="tr-TR"/>
          </a:p>
        </p:txBody>
      </p:sp>
      <p:sp>
        <p:nvSpPr>
          <p:cNvPr id="5" name="Slide Number Placeholder 4"/>
          <p:cNvSpPr>
            <a:spLocks noGrp="1"/>
          </p:cNvSpPr>
          <p:nvPr>
            <p:ph type="sldNum" sz="quarter" idx="12"/>
          </p:nvPr>
        </p:nvSpPr>
        <p:spPr/>
        <p:txBody>
          <a:bodyPr/>
          <a:lstStyle>
            <a:lvl1pPr>
              <a:defRPr/>
            </a:lvl1pPr>
          </a:lstStyle>
          <a:p>
            <a:fld id="{97FFB82D-5A89-4801-94FC-7FFC6D7D8A87}"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p>
        </p:txBody>
      </p:sp>
      <p:sp>
        <p:nvSpPr>
          <p:cNvPr id="3" name="Footer Placeholder 2"/>
          <p:cNvSpPr>
            <a:spLocks noGrp="1"/>
          </p:cNvSpPr>
          <p:nvPr>
            <p:ph type="ftr" sz="quarter" idx="11"/>
          </p:nvPr>
        </p:nvSpPr>
        <p:spPr/>
        <p:txBody>
          <a:bodyPr/>
          <a:lstStyle>
            <a:lvl1pPr>
              <a:defRPr/>
            </a:lvl1pPr>
          </a:lstStyle>
          <a:p>
            <a:endParaRPr lang="tr-TR"/>
          </a:p>
        </p:txBody>
      </p:sp>
      <p:sp>
        <p:nvSpPr>
          <p:cNvPr id="4" name="Slide Number Placeholder 3"/>
          <p:cNvSpPr>
            <a:spLocks noGrp="1"/>
          </p:cNvSpPr>
          <p:nvPr>
            <p:ph type="sldNum" sz="quarter" idx="12"/>
          </p:nvPr>
        </p:nvSpPr>
        <p:spPr/>
        <p:txBody>
          <a:bodyPr/>
          <a:lstStyle>
            <a:lvl1pPr>
              <a:defRPr/>
            </a:lvl1pPr>
          </a:lstStyle>
          <a:p>
            <a:fld id="{180EF9B0-7A2A-4009-B2EA-3A5AE6D87D2A}"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D242FFE0-4CFE-48E8-876C-4C622ECF18BC}"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B75DDABB-D46D-40B6-9F90-08E516F79CDF}"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CCCCFF"/>
            </a:gs>
            <a:gs pos="17999">
              <a:srgbClr val="99CCFF"/>
            </a:gs>
            <a:gs pos="36000">
              <a:srgbClr val="9966FF"/>
            </a:gs>
            <a:gs pos="61000">
              <a:srgbClr val="CC99FF"/>
            </a:gs>
            <a:gs pos="82001">
              <a:srgbClr val="99CCFF"/>
            </a:gs>
            <a:gs pos="100000">
              <a:srgbClr val="CCCCFF"/>
            </a:gs>
          </a:gsLst>
          <a:lin ang="18900000" scaled="0"/>
          <a:tileRect/>
        </a:gradFill>
        <a:effectLst/>
      </p:bgPr>
    </p:bg>
    <p:spTree>
      <p:nvGrpSpPr>
        <p:cNvPr id="1" name=""/>
        <p:cNvGrpSpPr/>
        <p:nvPr/>
      </p:nvGrpSpPr>
      <p:grpSpPr>
        <a:xfrm>
          <a:off x="0" y="0"/>
          <a:ext cx="0" cy="0"/>
          <a:chOff x="0" y="0"/>
          <a:chExt cx="0" cy="0"/>
        </a:xfrm>
      </p:grpSpPr>
      <p:grpSp>
        <p:nvGrpSpPr>
          <p:cNvPr id="164866" name="Group 2"/>
          <p:cNvGrpSpPr>
            <a:grpSpLocks/>
          </p:cNvGrpSpPr>
          <p:nvPr/>
        </p:nvGrpSpPr>
        <p:grpSpPr bwMode="auto">
          <a:xfrm>
            <a:off x="-609600" y="762000"/>
            <a:ext cx="7542213" cy="6029325"/>
            <a:chOff x="-384" y="480"/>
            <a:chExt cx="4751" cy="3798"/>
          </a:xfrm>
        </p:grpSpPr>
        <p:grpSp>
          <p:nvGrpSpPr>
            <p:cNvPr id="164867" name="Group 3"/>
            <p:cNvGrpSpPr>
              <a:grpSpLocks/>
            </p:cNvGrpSpPr>
            <p:nvPr/>
          </p:nvGrpSpPr>
          <p:grpSpPr bwMode="auto">
            <a:xfrm>
              <a:off x="-384" y="480"/>
              <a:ext cx="4751" cy="3798"/>
              <a:chOff x="0" y="522"/>
              <a:chExt cx="4751" cy="3798"/>
            </a:xfrm>
          </p:grpSpPr>
          <p:grpSp>
            <p:nvGrpSpPr>
              <p:cNvPr id="164868" name="Group 4"/>
              <p:cNvGrpSpPr>
                <a:grpSpLocks/>
              </p:cNvGrpSpPr>
              <p:nvPr userDrawn="1"/>
            </p:nvGrpSpPr>
            <p:grpSpPr bwMode="auto">
              <a:xfrm>
                <a:off x="0" y="522"/>
                <a:ext cx="4751" cy="3794"/>
                <a:chOff x="0" y="522"/>
                <a:chExt cx="4751" cy="3794"/>
              </a:xfrm>
            </p:grpSpPr>
            <p:sp>
              <p:nvSpPr>
                <p:cNvPr id="164869"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164870" name="Group 6"/>
                <p:cNvGrpSpPr>
                  <a:grpSpLocks/>
                </p:cNvGrpSpPr>
                <p:nvPr userDrawn="1"/>
              </p:nvGrpSpPr>
              <p:grpSpPr bwMode="auto">
                <a:xfrm>
                  <a:off x="0" y="522"/>
                  <a:ext cx="4751" cy="3794"/>
                  <a:chOff x="0" y="522"/>
                  <a:chExt cx="4751" cy="3794"/>
                </a:xfrm>
              </p:grpSpPr>
              <p:sp>
                <p:nvSpPr>
                  <p:cNvPr id="164871"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164872"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164873"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164874" name="Group 10"/>
                  <p:cNvGrpSpPr>
                    <a:grpSpLocks/>
                  </p:cNvGrpSpPr>
                  <p:nvPr userDrawn="1"/>
                </p:nvGrpSpPr>
                <p:grpSpPr bwMode="auto">
                  <a:xfrm>
                    <a:off x="0" y="522"/>
                    <a:ext cx="4751" cy="3794"/>
                    <a:chOff x="0" y="522"/>
                    <a:chExt cx="4751" cy="3794"/>
                  </a:xfrm>
                </p:grpSpPr>
                <p:sp>
                  <p:nvSpPr>
                    <p:cNvPr id="164875"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164876" name="Group 12"/>
                    <p:cNvGrpSpPr>
                      <a:grpSpLocks/>
                    </p:cNvGrpSpPr>
                    <p:nvPr userDrawn="1"/>
                  </p:nvGrpSpPr>
                  <p:grpSpPr bwMode="auto">
                    <a:xfrm>
                      <a:off x="0" y="659"/>
                      <a:ext cx="4751" cy="3657"/>
                      <a:chOff x="0" y="659"/>
                      <a:chExt cx="4751" cy="3657"/>
                    </a:xfrm>
                  </p:grpSpPr>
                  <p:sp>
                    <p:nvSpPr>
                      <p:cNvPr id="164877"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164878" name="Group 14"/>
                      <p:cNvGrpSpPr>
                        <a:grpSpLocks/>
                      </p:cNvGrpSpPr>
                      <p:nvPr userDrawn="1"/>
                    </p:nvGrpSpPr>
                    <p:grpSpPr bwMode="auto">
                      <a:xfrm>
                        <a:off x="0" y="808"/>
                        <a:ext cx="4751" cy="3508"/>
                        <a:chOff x="-400" y="808"/>
                        <a:chExt cx="4751" cy="3508"/>
                      </a:xfrm>
                    </p:grpSpPr>
                    <p:sp>
                      <p:nvSpPr>
                        <p:cNvPr id="164879"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164880"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164881"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164882"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164883"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164884"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164885"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164886"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164887"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164888"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164889"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164890"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164891"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164892"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164893"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164894"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164895"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164896"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164897"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164898"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164899"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164900"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164901"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164902"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164903"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164904"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164905"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164906"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164907"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164908"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164909"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164910"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164911"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164912"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164913"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164914"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164915" name="Group 51"/>
                        <p:cNvGrpSpPr>
                          <a:grpSpLocks/>
                        </p:cNvGrpSpPr>
                        <p:nvPr userDrawn="1"/>
                      </p:nvGrpSpPr>
                      <p:grpSpPr bwMode="auto">
                        <a:xfrm>
                          <a:off x="0" y="1812"/>
                          <a:ext cx="3672" cy="2049"/>
                          <a:chOff x="5" y="1816"/>
                          <a:chExt cx="3672" cy="2049"/>
                        </a:xfrm>
                      </p:grpSpPr>
                      <p:sp>
                        <p:nvSpPr>
                          <p:cNvPr id="164916"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1649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1649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1649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1649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1649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164922"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1649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164924"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164925"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1649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164927"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164928"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164929"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164930"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164931"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164932"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164933"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164934"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164935"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164936"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164937"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164938"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164939"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164940"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164941"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164942"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164943"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164944"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164945"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164946"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164947"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164948"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164949"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164950"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164951"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164952"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164953"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164954"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164955"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164956"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164957"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164958"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164959"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164960"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164961"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164962"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164963"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164964" name="Group 100"/>
              <p:cNvGrpSpPr>
                <a:grpSpLocks/>
              </p:cNvGrpSpPr>
              <p:nvPr userDrawn="1"/>
            </p:nvGrpSpPr>
            <p:grpSpPr bwMode="auto">
              <a:xfrm>
                <a:off x="402" y="1454"/>
                <a:ext cx="2787" cy="2866"/>
                <a:chOff x="2" y="1454"/>
                <a:chExt cx="2787" cy="2866"/>
              </a:xfrm>
            </p:grpSpPr>
            <p:sp>
              <p:nvSpPr>
                <p:cNvPr id="164965"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164966"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164967" name="Group 103"/>
                <p:cNvGrpSpPr>
                  <a:grpSpLocks/>
                </p:cNvGrpSpPr>
                <p:nvPr userDrawn="1"/>
              </p:nvGrpSpPr>
              <p:grpSpPr bwMode="auto">
                <a:xfrm>
                  <a:off x="2" y="2738"/>
                  <a:ext cx="1317" cy="1582"/>
                  <a:chOff x="2" y="2738"/>
                  <a:chExt cx="1317" cy="1582"/>
                </a:xfrm>
              </p:grpSpPr>
              <p:sp>
                <p:nvSpPr>
                  <p:cNvPr id="164968"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164969"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164970"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164971"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164972"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164973"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164974"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164975"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164976"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164977" name="Group 113"/>
            <p:cNvGrpSpPr>
              <a:grpSpLocks/>
            </p:cNvGrpSpPr>
            <p:nvPr userDrawn="1"/>
          </p:nvGrpSpPr>
          <p:grpSpPr bwMode="auto">
            <a:xfrm>
              <a:off x="16" y="1326"/>
              <a:ext cx="3325" cy="2948"/>
              <a:chOff x="16" y="1326"/>
              <a:chExt cx="3325" cy="2948"/>
            </a:xfrm>
          </p:grpSpPr>
          <p:sp>
            <p:nvSpPr>
              <p:cNvPr id="164978"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164979"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164980"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164981"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164982"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164983"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164984" name="Group 120"/>
              <p:cNvGrpSpPr>
                <a:grpSpLocks noChangeAspect="1"/>
              </p:cNvGrpSpPr>
              <p:nvPr/>
            </p:nvGrpSpPr>
            <p:grpSpPr bwMode="auto">
              <a:xfrm>
                <a:off x="3046" y="1326"/>
                <a:ext cx="259" cy="299"/>
                <a:chOff x="3042" y="1265"/>
                <a:chExt cx="367" cy="424"/>
              </a:xfrm>
            </p:grpSpPr>
            <p:sp>
              <p:nvSpPr>
                <p:cNvPr id="164985"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164986"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164987"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164988"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164989"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164990"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tr-TR"/>
          </a:p>
        </p:txBody>
      </p:sp>
      <p:sp>
        <p:nvSpPr>
          <p:cNvPr id="164991"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tr-TR"/>
          </a:p>
        </p:txBody>
      </p:sp>
      <p:sp>
        <p:nvSpPr>
          <p:cNvPr id="164992"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2B196A13-912B-44E9-B0D7-E34F63822794}" type="slidenum">
              <a:rPr lang="tr-TR"/>
              <a:pPr/>
              <a:t>‹#›</a:t>
            </a:fld>
            <a:endParaRPr lang="tr-TR"/>
          </a:p>
        </p:txBody>
      </p:sp>
      <p:sp>
        <p:nvSpPr>
          <p:cNvPr id="164993" name="Rectangle 129"/>
          <p:cNvSpPr>
            <a:spLocks noGrp="1" noChangeArrowheads="1"/>
          </p:cNvSpPr>
          <p:nvPr>
            <p:ph type="body" idx="1"/>
          </p:nvPr>
        </p:nvSpPr>
        <p:spPr bwMode="auto">
          <a:xfrm>
            <a:off x="161925" y="1223963"/>
            <a:ext cx="8820150" cy="4905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p:txBody>
      </p:sp>
      <p:sp>
        <p:nvSpPr>
          <p:cNvPr id="164994" name="Rectangle 130"/>
          <p:cNvSpPr>
            <a:spLocks noGrp="1" noChangeArrowheads="1"/>
          </p:cNvSpPr>
          <p:nvPr>
            <p:ph type="title"/>
          </p:nvPr>
        </p:nvSpPr>
        <p:spPr bwMode="auto">
          <a:xfrm>
            <a:off x="0" y="98425"/>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pic>
        <p:nvPicPr>
          <p:cNvPr id="164995" name="Picture 131" descr="BD14845_"/>
          <p:cNvPicPr>
            <a:picLocks noChangeAspect="1" noChangeArrowheads="1"/>
          </p:cNvPicPr>
          <p:nvPr userDrawn="1"/>
        </p:nvPicPr>
        <p:blipFill>
          <a:blip r:embed="rId16">
            <a:lum contrast="66000"/>
          </a:blip>
          <a:srcRect/>
          <a:stretch>
            <a:fillRect/>
          </a:stretch>
        </p:blipFill>
        <p:spPr bwMode="auto">
          <a:xfrm>
            <a:off x="71438" y="954088"/>
            <a:ext cx="9001125" cy="227012"/>
          </a:xfrm>
          <a:prstGeom prst="rect">
            <a:avLst/>
          </a:prstGeom>
          <a:noFill/>
        </p:spPr>
      </p:pic>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ftr="0" dt="0"/>
  <p:txStyles>
    <p:titleStyle>
      <a:lvl1pPr algn="ctr" rtl="0" fontAlgn="base">
        <a:spcBef>
          <a:spcPct val="0"/>
        </a:spcBef>
        <a:spcAft>
          <a:spcPct val="0"/>
        </a:spcAft>
        <a:defRPr sz="4400" b="1">
          <a:solidFill>
            <a:schemeClr val="hlink"/>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hlink"/>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30.png"/><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2.jpeg"/><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0"/>
          <p:cNvSpPr>
            <a:spLocks noGrp="1" noChangeArrowheads="1"/>
          </p:cNvSpPr>
          <p:nvPr>
            <p:ph type="sldNum" sz="quarter" idx="4"/>
          </p:nvPr>
        </p:nvSpPr>
        <p:spPr/>
        <p:txBody>
          <a:bodyPr/>
          <a:lstStyle/>
          <a:p>
            <a:fld id="{194E97A7-585E-4CB1-8B6D-C09ADC150492}" type="slidenum">
              <a:rPr lang="tr-TR"/>
              <a:pPr/>
              <a:t>1</a:t>
            </a:fld>
            <a:endParaRPr lang="tr-TR"/>
          </a:p>
        </p:txBody>
      </p:sp>
      <p:sp>
        <p:nvSpPr>
          <p:cNvPr id="2050" name="Rectangle 2"/>
          <p:cNvSpPr>
            <a:spLocks noGrp="1" noChangeArrowheads="1"/>
          </p:cNvSpPr>
          <p:nvPr>
            <p:ph type="ctrTitle"/>
          </p:nvPr>
        </p:nvSpPr>
        <p:spPr>
          <a:xfrm>
            <a:off x="0" y="368300"/>
            <a:ext cx="9144000" cy="4410075"/>
          </a:xfrm>
        </p:spPr>
        <p:txBody>
          <a:bodyPr/>
          <a:lstStyle/>
          <a:p>
            <a:r>
              <a:rPr lang="tr-TR" sz="2400" dirty="0">
                <a:solidFill>
                  <a:srgbClr val="66FF33"/>
                </a:solidFill>
                <a:latin typeface="Verdana" pitchFamily="34" charset="0"/>
              </a:rPr>
              <a:t>.: </a:t>
            </a:r>
            <a:r>
              <a:rPr lang="tr-TR" sz="2400" dirty="0" smtClean="0">
                <a:solidFill>
                  <a:srgbClr val="66FF33"/>
                </a:solidFill>
                <a:latin typeface="Verdana" pitchFamily="34" charset="0"/>
              </a:rPr>
              <a:t>:.</a:t>
            </a:r>
            <a:r>
              <a:rPr lang="tr-TR" sz="2400" dirty="0">
                <a:solidFill>
                  <a:srgbClr val="99CCFF"/>
                </a:solidFill>
                <a:latin typeface="Arial Black" pitchFamily="34" charset="0"/>
              </a:rPr>
              <a:t/>
            </a:r>
            <a:br>
              <a:rPr lang="tr-TR" sz="2400" dirty="0">
                <a:solidFill>
                  <a:srgbClr val="99CCFF"/>
                </a:solidFill>
                <a:latin typeface="Arial Black" pitchFamily="34" charset="0"/>
              </a:rPr>
            </a:br>
            <a:r>
              <a:rPr lang="tr-TR" sz="2400" dirty="0">
                <a:solidFill>
                  <a:srgbClr val="FFFF66"/>
                </a:solidFill>
                <a:latin typeface="Arial Black" pitchFamily="34" charset="0"/>
              </a:rPr>
              <a:t/>
            </a:r>
            <a:br>
              <a:rPr lang="tr-TR" sz="2400" dirty="0">
                <a:solidFill>
                  <a:srgbClr val="FFFF66"/>
                </a:solidFill>
                <a:latin typeface="Arial Black" pitchFamily="34" charset="0"/>
              </a:rPr>
            </a:br>
            <a:r>
              <a:rPr lang="tr-TR" sz="2400" dirty="0">
                <a:solidFill>
                  <a:srgbClr val="FFFF66"/>
                </a:solidFill>
                <a:latin typeface="Arial Black" pitchFamily="34" charset="0"/>
              </a:rPr>
              <a:t/>
            </a:r>
            <a:br>
              <a:rPr lang="tr-TR" sz="2400" dirty="0">
                <a:solidFill>
                  <a:srgbClr val="FFFF66"/>
                </a:solidFill>
                <a:latin typeface="Arial Black" pitchFamily="34" charset="0"/>
              </a:rPr>
            </a:br>
            <a:r>
              <a:rPr lang="tr-TR" sz="4200" dirty="0">
                <a:latin typeface="Arial Black" pitchFamily="34" charset="0"/>
              </a:rPr>
              <a:t>HABERLEŞME SİSTEMLERİNDE KULLANILAN</a:t>
            </a:r>
            <a:r>
              <a:rPr lang="tr-TR" sz="4200" dirty="0">
                <a:latin typeface="Arial Narrow" pitchFamily="34" charset="0"/>
              </a:rPr>
              <a:t/>
            </a:r>
            <a:br>
              <a:rPr lang="tr-TR" sz="4200" dirty="0">
                <a:latin typeface="Arial Narrow" pitchFamily="34" charset="0"/>
              </a:rPr>
            </a:br>
            <a:r>
              <a:rPr lang="tr-TR" sz="4200" dirty="0" smtClean="0">
                <a:latin typeface="Arial Black" pitchFamily="34" charset="0"/>
              </a:rPr>
              <a:t>MODÜLASYON TEKNİKLERİ</a:t>
            </a:r>
            <a:endParaRPr lang="tr-TR" sz="2800" dirty="0">
              <a:latin typeface="Arial Black" pitchFamily="34" charset="0"/>
            </a:endParaRPr>
          </a:p>
        </p:txBody>
      </p:sp>
      <p:sp>
        <p:nvSpPr>
          <p:cNvPr id="2051" name="Rectangle 3"/>
          <p:cNvSpPr>
            <a:spLocks noGrp="1" noChangeArrowheads="1"/>
          </p:cNvSpPr>
          <p:nvPr>
            <p:ph type="subTitle" idx="1"/>
          </p:nvPr>
        </p:nvSpPr>
        <p:spPr>
          <a:xfrm>
            <a:off x="1376363" y="5319713"/>
            <a:ext cx="6400800" cy="1349375"/>
          </a:xfrm>
        </p:spPr>
        <p:txBody>
          <a:bodyPr/>
          <a:lstStyle/>
          <a:p>
            <a:pPr>
              <a:lnSpc>
                <a:spcPct val="80000"/>
              </a:lnSpc>
            </a:pPr>
            <a:r>
              <a:rPr lang="tr-TR" sz="2400" b="1" dirty="0">
                <a:solidFill>
                  <a:srgbClr val="66FF33"/>
                </a:solidFill>
              </a:rPr>
              <a:t>.: </a:t>
            </a:r>
            <a:r>
              <a:rPr lang="tr-TR" sz="2400" b="1" u="sng" dirty="0">
                <a:solidFill>
                  <a:schemeClr val="tx2"/>
                </a:solidFill>
              </a:rPr>
              <a:t>Hazırlayan </a:t>
            </a:r>
            <a:r>
              <a:rPr lang="tr-TR" sz="2400" b="1" dirty="0" smtClean="0">
                <a:solidFill>
                  <a:srgbClr val="66FF33"/>
                </a:solidFill>
              </a:rPr>
              <a:t>:.</a:t>
            </a:r>
            <a:endParaRPr lang="tr-TR" sz="2400" b="1" dirty="0">
              <a:solidFill>
                <a:srgbClr val="66FF33"/>
              </a:solidFill>
            </a:endParaRPr>
          </a:p>
          <a:p>
            <a:pPr>
              <a:lnSpc>
                <a:spcPct val="80000"/>
              </a:lnSpc>
            </a:pPr>
            <a:r>
              <a:rPr lang="tr-TR" sz="4000" b="1" dirty="0" smtClean="0">
                <a:solidFill>
                  <a:srgbClr val="99CCFF"/>
                </a:solidFill>
              </a:rPr>
              <a:t>OĞUZ ATA</a:t>
            </a:r>
            <a:endParaRPr lang="tr-TR" sz="4000" b="1" dirty="0">
              <a:solidFill>
                <a:srgbClr val="99CCFF"/>
              </a:solidFill>
            </a:endParaRPr>
          </a:p>
          <a:p>
            <a:pPr>
              <a:lnSpc>
                <a:spcPct val="80000"/>
              </a:lnSpc>
            </a:pPr>
            <a:r>
              <a:rPr lang="tr-TR" sz="1800" dirty="0" smtClean="0">
                <a:solidFill>
                  <a:schemeClr val="tx2"/>
                </a:solidFill>
              </a:rPr>
              <a:t>oguzata@gmail.com</a:t>
            </a:r>
            <a:endParaRPr lang="tr-TR" sz="1800" dirty="0">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E9459C-ADB2-465A-98B7-3EFB48832706}" type="slidenum">
              <a:rPr lang="tr-TR"/>
              <a:pPr/>
              <a:t>10</a:t>
            </a:fld>
            <a:endParaRPr lang="tr-TR"/>
          </a:p>
        </p:txBody>
      </p:sp>
      <p:sp>
        <p:nvSpPr>
          <p:cNvPr id="214018" name="Rectangle 2"/>
          <p:cNvSpPr>
            <a:spLocks noGrp="1" noChangeArrowheads="1"/>
          </p:cNvSpPr>
          <p:nvPr>
            <p:ph type="title"/>
          </p:nvPr>
        </p:nvSpPr>
        <p:spPr/>
        <p:txBody>
          <a:bodyPr/>
          <a:lstStyle/>
          <a:p>
            <a:r>
              <a:rPr lang="tr-TR"/>
              <a:t>Gürültü ve Girişim</a:t>
            </a:r>
          </a:p>
        </p:txBody>
      </p:sp>
      <p:sp>
        <p:nvSpPr>
          <p:cNvPr id="214019" name="Rectangle 3"/>
          <p:cNvSpPr>
            <a:spLocks noGrp="1" noChangeArrowheads="1"/>
          </p:cNvSpPr>
          <p:nvPr>
            <p:ph type="body" idx="1"/>
          </p:nvPr>
        </p:nvSpPr>
        <p:spPr>
          <a:xfrm>
            <a:off x="206375" y="1179513"/>
            <a:ext cx="8731250" cy="5489575"/>
          </a:xfrm>
        </p:spPr>
        <p:txBody>
          <a:bodyPr/>
          <a:lstStyle/>
          <a:p>
            <a:pPr algn="just">
              <a:lnSpc>
                <a:spcPct val="90000"/>
              </a:lnSpc>
            </a:pPr>
            <a:r>
              <a:rPr lang="tr-TR" sz="1800" b="1">
                <a:solidFill>
                  <a:schemeClr val="folHlink"/>
                </a:solidFill>
              </a:rPr>
              <a:t>Modüle edilmiş bir işaret, iletim ortamında istenmeyen bozulmalara uğrar.</a:t>
            </a:r>
          </a:p>
          <a:p>
            <a:pPr algn="just">
              <a:lnSpc>
                <a:spcPct val="90000"/>
              </a:lnSpc>
            </a:pPr>
            <a:r>
              <a:rPr lang="tr-TR" sz="1800" b="1">
                <a:solidFill>
                  <a:schemeClr val="hlink"/>
                </a:solidFill>
              </a:rPr>
              <a:t>Bu bozulmaların nedenleri; elektrik fırtınaları, şimşek, yıldırım gibi atmosfer olayları olabileceği gibi, elektrik aygıtları yada başka işaretler nedeniyle oluşan girişim gibi insan yapısı kaynaklar da olabilir.</a:t>
            </a:r>
          </a:p>
          <a:p>
            <a:pPr algn="just">
              <a:lnSpc>
                <a:spcPct val="90000"/>
              </a:lnSpc>
            </a:pPr>
            <a:r>
              <a:rPr lang="tr-TR" sz="1800" b="1">
                <a:solidFill>
                  <a:schemeClr val="tx2"/>
                </a:solidFill>
              </a:rPr>
              <a:t>Bozulmaların başka bir kaynağı da haberleşme sisteminin kendi içinde ürettiği gürültüdür.</a:t>
            </a:r>
          </a:p>
          <a:p>
            <a:pPr algn="just">
              <a:lnSpc>
                <a:spcPct val="90000"/>
              </a:lnSpc>
            </a:pPr>
            <a:r>
              <a:rPr lang="tr-TR" sz="1800" b="1">
                <a:solidFill>
                  <a:srgbClr val="66FFCC"/>
                </a:solidFill>
              </a:rPr>
              <a:t>Gürültü düzeyi, kullanılan modülasyon türüne bağlıdır.</a:t>
            </a:r>
          </a:p>
          <a:p>
            <a:pPr algn="just">
              <a:lnSpc>
                <a:spcPct val="90000"/>
              </a:lnSpc>
            </a:pPr>
            <a:r>
              <a:rPr lang="tr-TR" sz="1800" b="1">
                <a:solidFill>
                  <a:schemeClr val="tx2"/>
                </a:solidFill>
              </a:rPr>
              <a:t>Gürültü etkisinin az olduğu modülasyon türlerinde genellikle daha çok bant genişliği kullanılır.</a:t>
            </a:r>
          </a:p>
          <a:p>
            <a:pPr algn="just">
              <a:lnSpc>
                <a:spcPct val="90000"/>
              </a:lnSpc>
            </a:pPr>
            <a:endParaRPr lang="tr-TR" sz="1800" b="1">
              <a:solidFill>
                <a:schemeClr val="tx2"/>
              </a:solidFill>
            </a:endParaRPr>
          </a:p>
          <a:p>
            <a:pPr algn="just">
              <a:lnSpc>
                <a:spcPct val="90000"/>
              </a:lnSpc>
            </a:pPr>
            <a:r>
              <a:rPr lang="tr-TR" sz="1800" b="1">
                <a:solidFill>
                  <a:srgbClr val="66FFCC"/>
                </a:solidFill>
              </a:rPr>
              <a:t>Her iletişim hattının belirli bir gürültü düzeyi vardır. Gürültü ve nedenleri kendi içinde 4 ana başlıkta ele alınabilir:</a:t>
            </a:r>
          </a:p>
          <a:p>
            <a:pPr algn="just">
              <a:lnSpc>
                <a:spcPct val="90000"/>
              </a:lnSpc>
            </a:pPr>
            <a:endParaRPr lang="tr-TR" sz="1800" b="1">
              <a:solidFill>
                <a:schemeClr val="tx2"/>
              </a:solidFill>
            </a:endParaRPr>
          </a:p>
          <a:p>
            <a:pPr lvl="1" algn="just">
              <a:lnSpc>
                <a:spcPct val="90000"/>
              </a:lnSpc>
            </a:pPr>
            <a:r>
              <a:rPr lang="tr-TR" sz="1600" b="1">
                <a:solidFill>
                  <a:schemeClr val="tx2"/>
                </a:solidFill>
              </a:rPr>
              <a:t>Termal sıcaklığa ait gürültü (Thermal Noise).</a:t>
            </a:r>
          </a:p>
          <a:p>
            <a:pPr lvl="1" algn="just">
              <a:lnSpc>
                <a:spcPct val="90000"/>
              </a:lnSpc>
            </a:pPr>
            <a:r>
              <a:rPr lang="tr-TR" sz="1600" b="1">
                <a:solidFill>
                  <a:schemeClr val="tx2"/>
                </a:solidFill>
              </a:rPr>
              <a:t>Modülasyonlar arası gürültü (İntermodulation Noise).</a:t>
            </a:r>
          </a:p>
          <a:p>
            <a:pPr lvl="1" algn="just">
              <a:lnSpc>
                <a:spcPct val="90000"/>
              </a:lnSpc>
            </a:pPr>
            <a:r>
              <a:rPr lang="tr-TR" sz="1600" b="1">
                <a:solidFill>
                  <a:schemeClr val="tx2"/>
                </a:solidFill>
              </a:rPr>
              <a:t>Çapraz konuşma (Crosstalk).</a:t>
            </a:r>
          </a:p>
          <a:p>
            <a:pPr lvl="1" algn="just">
              <a:lnSpc>
                <a:spcPct val="90000"/>
              </a:lnSpc>
            </a:pPr>
            <a:r>
              <a:rPr lang="tr-TR" sz="1600" b="1">
                <a:solidFill>
                  <a:schemeClr val="tx2"/>
                </a:solidFill>
              </a:rPr>
              <a:t>Uyarım gürültüsü (Impulse Noise).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F9DD5C3-D5AA-4BE1-BF65-6CE52385C529}" type="slidenum">
              <a:rPr lang="tr-TR"/>
              <a:pPr/>
              <a:t>11</a:t>
            </a:fld>
            <a:endParaRPr lang="tr-TR"/>
          </a:p>
        </p:txBody>
      </p:sp>
      <p:sp>
        <p:nvSpPr>
          <p:cNvPr id="215042" name="Rectangle 2"/>
          <p:cNvSpPr>
            <a:spLocks noGrp="1" noChangeArrowheads="1"/>
          </p:cNvSpPr>
          <p:nvPr>
            <p:ph type="title"/>
          </p:nvPr>
        </p:nvSpPr>
        <p:spPr/>
        <p:txBody>
          <a:bodyPr/>
          <a:lstStyle/>
          <a:p>
            <a:r>
              <a:rPr lang="tr-TR"/>
              <a:t>Bant Genişliği</a:t>
            </a:r>
          </a:p>
        </p:txBody>
      </p:sp>
      <p:sp>
        <p:nvSpPr>
          <p:cNvPr id="215043" name="Rectangle 3"/>
          <p:cNvSpPr>
            <a:spLocks noGrp="1" noChangeArrowheads="1"/>
          </p:cNvSpPr>
          <p:nvPr>
            <p:ph type="body" idx="1"/>
          </p:nvPr>
        </p:nvSpPr>
        <p:spPr>
          <a:xfrm>
            <a:off x="206375" y="1223963"/>
            <a:ext cx="8775700" cy="5491162"/>
          </a:xfrm>
        </p:spPr>
        <p:txBody>
          <a:bodyPr/>
          <a:lstStyle/>
          <a:p>
            <a:pPr algn="just">
              <a:lnSpc>
                <a:spcPct val="80000"/>
              </a:lnSpc>
            </a:pPr>
            <a:r>
              <a:rPr lang="tr-TR" sz="1600" b="1">
                <a:solidFill>
                  <a:schemeClr val="folHlink"/>
                </a:solidFill>
              </a:rPr>
              <a:t>Haberleşme sistemleri için başka önemli bir sınırlama ise bant genişliği kısıtlaması olup bu kısıtlama uluslararası iletişim kuruluşlarınca belirlenir.</a:t>
            </a:r>
          </a:p>
          <a:p>
            <a:pPr algn="just">
              <a:lnSpc>
                <a:spcPct val="80000"/>
              </a:lnSpc>
            </a:pPr>
            <a:r>
              <a:rPr lang="tr-TR" sz="1600" b="1">
                <a:solidFill>
                  <a:schemeClr val="tx2"/>
                </a:solidFill>
              </a:rPr>
              <a:t>Gürültünün azaltılması için bant genişliğinin arttırılması, birbirleriyle çelişen iki kavramdır. Ancak, diğer kullanıcılar nedeniyle bant genişliği istenildiği gibi arttırılamaz.</a:t>
            </a:r>
          </a:p>
          <a:p>
            <a:pPr algn="just">
              <a:lnSpc>
                <a:spcPct val="80000"/>
              </a:lnSpc>
            </a:pPr>
            <a:r>
              <a:rPr lang="tr-TR" sz="1600" b="1">
                <a:solidFill>
                  <a:schemeClr val="folHlink"/>
                </a:solidFill>
              </a:rPr>
              <a:t>Bu nedenle iyi bir iletişim sistemi, bu kısıtlamalar arasında kurulan dengenin sonucunda ortaya çıkar.</a:t>
            </a:r>
          </a:p>
          <a:p>
            <a:pPr algn="just">
              <a:lnSpc>
                <a:spcPct val="80000"/>
              </a:lnSpc>
            </a:pPr>
            <a:r>
              <a:rPr lang="tr-TR" sz="1600" b="1">
                <a:solidFill>
                  <a:schemeClr val="tx2"/>
                </a:solidFill>
              </a:rPr>
              <a:t>Bir kanal üzerinden gönderilebilecek maksimum bilgi miktarı “kanal sığası” olarak adlandırılır ve sistemin bant genişliğine bağlıdır. Belirli bir bant genişliği kaplayan bir işaret, bant genişliği daha dar olan bir sistemden geçerse bozulmaya uğrar.</a:t>
            </a:r>
          </a:p>
          <a:p>
            <a:pPr algn="just">
              <a:lnSpc>
                <a:spcPct val="80000"/>
              </a:lnSpc>
            </a:pPr>
            <a:r>
              <a:rPr lang="tr-TR" sz="1600" b="1">
                <a:solidFill>
                  <a:schemeClr val="folHlink"/>
                </a:solidFill>
              </a:rPr>
              <a:t>Sistemin bant genişliği azaldıkça bozulma daha da artar. Bozulmanın artması sonucu bilginin güvenli bir şekilde iletilme hızı da azalır.</a:t>
            </a:r>
          </a:p>
          <a:p>
            <a:pPr algn="just">
              <a:lnSpc>
                <a:spcPct val="80000"/>
              </a:lnSpc>
            </a:pPr>
            <a:r>
              <a:rPr lang="tr-TR" sz="1600" b="1">
                <a:solidFill>
                  <a:schemeClr val="tx2"/>
                </a:solidFill>
              </a:rPr>
              <a:t>Sistemin bant genişliği, işaretin bant genişliğinden daha fazla ise bozulma olmaz. Bu nedenle herhangi bir işaretin bir sistemden bozulmaya uğramadan geçebilmesi için, sistemin bant genişliğinin sonsuz olması gerekir. Bunun ise pratikte gerçekleşmesi olanaksızdır.</a:t>
            </a:r>
          </a:p>
          <a:p>
            <a:pPr algn="just">
              <a:lnSpc>
                <a:spcPct val="80000"/>
              </a:lnSpc>
            </a:pPr>
            <a:r>
              <a:rPr lang="tr-TR" sz="1600" b="1">
                <a:solidFill>
                  <a:schemeClr val="folHlink"/>
                </a:solidFill>
              </a:rPr>
              <a:t>Bilgi iletim hızının, işaretin frekansı ile ilişkili olduğu söylenebilir. Belli bir frekans değerinin üzerinde, haberleşme sistemi içerisindeki elektriksel devreler, doğaları veya yapım unsurları nedeniyle işaretteki anlık değişimleri takip edemezler.</a:t>
            </a:r>
          </a:p>
          <a:p>
            <a:pPr algn="just">
              <a:lnSpc>
                <a:spcPct val="80000"/>
              </a:lnSpc>
            </a:pPr>
            <a:r>
              <a:rPr lang="tr-TR" sz="1600" b="1">
                <a:solidFill>
                  <a:schemeClr val="tx2"/>
                </a:solidFill>
              </a:rPr>
              <a:t>Bu nedenle gönderilen işaretin alıcıda tekrar doğru bir şekilde elde edilebilmesi için bilgi iletim hızına bir üst sınır konmalıdır (konulur).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25D362-5534-439B-8955-443E9218F5BE}" type="slidenum">
              <a:rPr lang="tr-TR"/>
              <a:pPr/>
              <a:t>12</a:t>
            </a:fld>
            <a:endParaRPr lang="tr-TR"/>
          </a:p>
        </p:txBody>
      </p:sp>
      <p:sp>
        <p:nvSpPr>
          <p:cNvPr id="216066" name="Rectangle 2"/>
          <p:cNvSpPr>
            <a:spLocks noGrp="1" noChangeArrowheads="1"/>
          </p:cNvSpPr>
          <p:nvPr>
            <p:ph type="title"/>
          </p:nvPr>
        </p:nvSpPr>
        <p:spPr/>
        <p:txBody>
          <a:bodyPr/>
          <a:lstStyle/>
          <a:p>
            <a:r>
              <a:rPr lang="tr-TR"/>
              <a:t>Sinyal Gücü</a:t>
            </a:r>
          </a:p>
        </p:txBody>
      </p:sp>
      <p:sp>
        <p:nvSpPr>
          <p:cNvPr id="216067" name="Rectangle 3"/>
          <p:cNvSpPr>
            <a:spLocks noGrp="1" noChangeArrowheads="1"/>
          </p:cNvSpPr>
          <p:nvPr>
            <p:ph type="body" idx="1"/>
          </p:nvPr>
        </p:nvSpPr>
        <p:spPr>
          <a:xfrm>
            <a:off x="250825" y="1449388"/>
            <a:ext cx="8507413" cy="5084762"/>
          </a:xfrm>
        </p:spPr>
        <p:txBody>
          <a:bodyPr/>
          <a:lstStyle/>
          <a:p>
            <a:pPr algn="just">
              <a:lnSpc>
                <a:spcPct val="80000"/>
              </a:lnSpc>
            </a:pPr>
            <a:r>
              <a:rPr lang="tr-TR" sz="2200" b="1"/>
              <a:t>Yukarıda açıklananlar dışında bilgi iletim hızını etkileyen başka bir etken daha vardır ve bu etken işaret gücüdür (yada S/N işaret-gürültü oranıdır).</a:t>
            </a:r>
          </a:p>
          <a:p>
            <a:pPr algn="just">
              <a:lnSpc>
                <a:spcPct val="80000"/>
              </a:lnSpc>
            </a:pPr>
            <a:r>
              <a:rPr lang="tr-TR" sz="2200" b="1">
                <a:solidFill>
                  <a:srgbClr val="FFFF66"/>
                </a:solidFill>
              </a:rPr>
              <a:t>Bu etken şu biçimde açıklanabilir. Sistem bant genişliği değiştirilmeden, işaret gücü arttırılarak bilgi iletin hızı arttırılabilir.</a:t>
            </a:r>
          </a:p>
          <a:p>
            <a:pPr algn="just">
              <a:lnSpc>
                <a:spcPct val="90000"/>
              </a:lnSpc>
            </a:pPr>
            <a:r>
              <a:rPr lang="tr-TR" sz="2200" b="1"/>
              <a:t>Ancak uygulama açısından ve ekonomik nedenlerle, işaret gücünü istenildiği kadar arttırmak olanaksızdır.</a:t>
            </a:r>
          </a:p>
          <a:p>
            <a:pPr algn="just">
              <a:lnSpc>
                <a:spcPct val="80000"/>
              </a:lnSpc>
            </a:pPr>
            <a:r>
              <a:rPr lang="tr-TR" sz="2200" b="1">
                <a:solidFill>
                  <a:srgbClr val="FFFF66"/>
                </a:solidFill>
              </a:rPr>
              <a:t>O halde, sistem bant genişliği yada işaret gücü arttırılarak bilgi iletim hızı arttırılabilir.</a:t>
            </a:r>
          </a:p>
          <a:p>
            <a:pPr algn="just">
              <a:lnSpc>
                <a:spcPct val="80000"/>
              </a:lnSpc>
            </a:pPr>
            <a:r>
              <a:rPr lang="tr-TR" sz="2200" b="1"/>
              <a:t>Ancak bu nicelikler yukarıda söz edilen nedenlerden dolayı rasgele arttırılamaz.</a:t>
            </a:r>
          </a:p>
          <a:p>
            <a:pPr algn="just"/>
            <a:r>
              <a:rPr lang="tr-TR" sz="2200" b="1">
                <a:solidFill>
                  <a:srgbClr val="FFFF66"/>
                </a:solidFill>
              </a:rPr>
              <a:t>Önemli olan; bu birbiriyle çelişen etmenlere en iyi (yada iyi) ve ekonomik şekilde bir yaklaşım (çözüm) ortaya koymaktır.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0F0CBDC-B2AA-4BCD-9A9C-395E5456E2B6}" type="slidenum">
              <a:rPr lang="tr-TR"/>
              <a:pPr/>
              <a:t>13</a:t>
            </a:fld>
            <a:endParaRPr lang="tr-TR"/>
          </a:p>
        </p:txBody>
      </p:sp>
      <p:sp>
        <p:nvSpPr>
          <p:cNvPr id="219138" name="Rectangle 2"/>
          <p:cNvSpPr>
            <a:spLocks noGrp="1" noChangeArrowheads="1"/>
          </p:cNvSpPr>
          <p:nvPr>
            <p:ph type="title"/>
          </p:nvPr>
        </p:nvSpPr>
        <p:spPr/>
        <p:txBody>
          <a:bodyPr/>
          <a:lstStyle/>
          <a:p>
            <a:r>
              <a:rPr lang="tr-TR"/>
              <a:t>Çoğullama</a:t>
            </a:r>
          </a:p>
        </p:txBody>
      </p:sp>
      <p:sp>
        <p:nvSpPr>
          <p:cNvPr id="219139" name="Rectangle 3"/>
          <p:cNvSpPr>
            <a:spLocks noGrp="1" noChangeArrowheads="1"/>
          </p:cNvSpPr>
          <p:nvPr>
            <p:ph type="body" idx="1"/>
          </p:nvPr>
        </p:nvSpPr>
        <p:spPr>
          <a:xfrm>
            <a:off x="250825" y="1600200"/>
            <a:ext cx="8596313" cy="4933950"/>
          </a:xfrm>
        </p:spPr>
        <p:txBody>
          <a:bodyPr/>
          <a:lstStyle/>
          <a:p>
            <a:pPr algn="just">
              <a:lnSpc>
                <a:spcPct val="90000"/>
              </a:lnSpc>
            </a:pPr>
            <a:r>
              <a:rPr lang="tr-TR" sz="2000" b="1">
                <a:solidFill>
                  <a:schemeClr val="folHlink"/>
                </a:solidFill>
              </a:rPr>
              <a:t>Herhangi bir iletim hattının, verilen bir zaman aralığında maksimum bir bant genişliği vardır.</a:t>
            </a:r>
          </a:p>
          <a:p>
            <a:pPr algn="just">
              <a:lnSpc>
                <a:spcPct val="90000"/>
              </a:lnSpc>
            </a:pPr>
            <a:r>
              <a:rPr lang="tr-TR" sz="2000" b="1"/>
              <a:t>Bir elektriksel iletişim hattı sadece iki uç arasındaki konuşmayı iletmek üzere ayrıldığı zaman önemli bir israf yapılmış olunur ve bu nedenle sistem verimi düşük olacaktır.</a:t>
            </a:r>
          </a:p>
          <a:p>
            <a:pPr algn="just">
              <a:lnSpc>
                <a:spcPct val="90000"/>
              </a:lnSpc>
            </a:pPr>
            <a:r>
              <a:rPr lang="tr-TR" sz="2000" b="1">
                <a:solidFill>
                  <a:schemeClr val="folHlink"/>
                </a:solidFill>
              </a:rPr>
              <a:t>Bu noktada sistemi daha verimli kullanabilmek amacıyla </a:t>
            </a:r>
            <a:r>
              <a:rPr lang="tr-TR" sz="2000" b="1">
                <a:solidFill>
                  <a:srgbClr val="66FF33"/>
                </a:solidFill>
              </a:rPr>
              <a:t>çoğullama (multiplexing)</a:t>
            </a:r>
            <a:r>
              <a:rPr lang="tr-TR" sz="2000" b="1">
                <a:solidFill>
                  <a:schemeClr val="folHlink"/>
                </a:solidFill>
              </a:rPr>
              <a:t> yapılır.</a:t>
            </a:r>
          </a:p>
          <a:p>
            <a:pPr algn="just">
              <a:lnSpc>
                <a:spcPct val="90000"/>
              </a:lnSpc>
            </a:pPr>
            <a:r>
              <a:rPr lang="tr-TR" sz="2000" b="1"/>
              <a:t>Çoğullama, bir hat üzerinden birden fazla bilginin simültane yada sırayla iletilmesi olayıdır. İletim hattı </a:t>
            </a:r>
            <a:r>
              <a:rPr lang="tr-TR" sz="2000" b="1">
                <a:solidFill>
                  <a:srgbClr val="66FF33"/>
                </a:solidFill>
              </a:rPr>
              <a:t>“kanal”</a:t>
            </a:r>
            <a:r>
              <a:rPr lang="tr-TR" sz="2000" b="1"/>
              <a:t> adı verilen sanal tünellere bölünür.</a:t>
            </a:r>
          </a:p>
          <a:p>
            <a:pPr algn="just">
              <a:lnSpc>
                <a:spcPct val="90000"/>
              </a:lnSpc>
            </a:pPr>
            <a:endParaRPr lang="tr-TR" sz="2000" b="1"/>
          </a:p>
          <a:p>
            <a:pPr algn="just">
              <a:lnSpc>
                <a:spcPct val="90000"/>
              </a:lnSpc>
            </a:pPr>
            <a:r>
              <a:rPr lang="tr-TR" sz="2000" b="1">
                <a:solidFill>
                  <a:schemeClr val="folHlink"/>
                </a:solidFill>
              </a:rPr>
              <a:t>Çoğullama işlemi genelde iki şekilde yapılır;</a:t>
            </a:r>
          </a:p>
          <a:p>
            <a:pPr lvl="1" algn="just">
              <a:lnSpc>
                <a:spcPct val="90000"/>
              </a:lnSpc>
            </a:pPr>
            <a:r>
              <a:rPr lang="tr-TR" sz="2000" b="1">
                <a:solidFill>
                  <a:schemeClr val="folHlink"/>
                </a:solidFill>
              </a:rPr>
              <a:t>Frekans Bölmeli Çoğullama ( </a:t>
            </a:r>
            <a:r>
              <a:rPr lang="tr-TR" sz="2000" b="1">
                <a:solidFill>
                  <a:srgbClr val="66FF33"/>
                </a:solidFill>
              </a:rPr>
              <a:t>FDM</a:t>
            </a:r>
            <a:r>
              <a:rPr lang="tr-TR" sz="2000" b="1">
                <a:solidFill>
                  <a:schemeClr val="folHlink"/>
                </a:solidFill>
              </a:rPr>
              <a:t>)</a:t>
            </a:r>
          </a:p>
          <a:p>
            <a:pPr lvl="1" algn="just">
              <a:lnSpc>
                <a:spcPct val="90000"/>
              </a:lnSpc>
            </a:pPr>
            <a:r>
              <a:rPr lang="tr-TR" sz="2000" b="1">
                <a:solidFill>
                  <a:schemeClr val="folHlink"/>
                </a:solidFill>
              </a:rPr>
              <a:t>Zaman Bölmeli Çoğullama (</a:t>
            </a:r>
            <a:r>
              <a:rPr lang="tr-TR" sz="2000" b="1">
                <a:solidFill>
                  <a:srgbClr val="66FF33"/>
                </a:solidFill>
              </a:rPr>
              <a:t>TDM</a:t>
            </a:r>
            <a:r>
              <a:rPr lang="tr-TR" sz="2000" b="1">
                <a:solidFill>
                  <a:schemeClr val="folHlink"/>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0B05FD6-0F28-4374-9851-8820470400D1}" type="slidenum">
              <a:rPr lang="tr-TR"/>
              <a:pPr/>
              <a:t>14</a:t>
            </a:fld>
            <a:endParaRPr lang="tr-TR"/>
          </a:p>
        </p:txBody>
      </p:sp>
      <p:sp>
        <p:nvSpPr>
          <p:cNvPr id="217090" name="Rectangle 2"/>
          <p:cNvSpPr>
            <a:spLocks noGrp="1" noChangeArrowheads="1"/>
          </p:cNvSpPr>
          <p:nvPr>
            <p:ph type="title"/>
          </p:nvPr>
        </p:nvSpPr>
        <p:spPr>
          <a:xfrm>
            <a:off x="341313" y="98425"/>
            <a:ext cx="8461375" cy="990600"/>
          </a:xfrm>
        </p:spPr>
        <p:txBody>
          <a:bodyPr/>
          <a:lstStyle/>
          <a:p>
            <a:r>
              <a:rPr lang="tr-TR" sz="4000"/>
              <a:t>Frekans Bölmeli Çoğullama (FDM)</a:t>
            </a:r>
          </a:p>
        </p:txBody>
      </p:sp>
      <p:sp>
        <p:nvSpPr>
          <p:cNvPr id="217091" name="Rectangle 3"/>
          <p:cNvSpPr>
            <a:spLocks noGrp="1" noChangeArrowheads="1"/>
          </p:cNvSpPr>
          <p:nvPr>
            <p:ph type="body" sz="half" idx="1"/>
          </p:nvPr>
        </p:nvSpPr>
        <p:spPr>
          <a:xfrm>
            <a:off x="206375" y="1179513"/>
            <a:ext cx="8686800" cy="3014662"/>
          </a:xfrm>
        </p:spPr>
        <p:txBody>
          <a:bodyPr/>
          <a:lstStyle/>
          <a:p>
            <a:pPr algn="just">
              <a:lnSpc>
                <a:spcPct val="80000"/>
              </a:lnSpc>
            </a:pPr>
            <a:r>
              <a:rPr lang="tr-TR" sz="1800" b="1">
                <a:solidFill>
                  <a:schemeClr val="folHlink"/>
                </a:solidFill>
              </a:rPr>
              <a:t>Bu yöntem daha çok analog işaretlerin çoğullanmasında kullanır.</a:t>
            </a:r>
          </a:p>
          <a:p>
            <a:pPr algn="just">
              <a:lnSpc>
                <a:spcPct val="80000"/>
              </a:lnSpc>
            </a:pPr>
            <a:r>
              <a:rPr lang="tr-TR" sz="1800" b="1"/>
              <a:t>Bu yöntemde iletim hattı bant genişliği çok sayıda frekans aralıklarına bölünür.</a:t>
            </a:r>
          </a:p>
          <a:p>
            <a:pPr algn="just">
              <a:lnSpc>
                <a:spcPct val="80000"/>
              </a:lnSpc>
            </a:pPr>
            <a:r>
              <a:rPr lang="tr-TR" sz="1800" b="1">
                <a:solidFill>
                  <a:schemeClr val="folHlink"/>
                </a:solidFill>
              </a:rPr>
              <a:t>Diğer bir deyişle her iletişim kanalına mevcut hat bant genişliğinin bir bölgesi ayrılır ve bütün zamanlarda ayrılan bu bant genişliği kullanılır.</a:t>
            </a:r>
          </a:p>
          <a:p>
            <a:pPr algn="just">
              <a:lnSpc>
                <a:spcPct val="80000"/>
              </a:lnSpc>
            </a:pPr>
            <a:r>
              <a:rPr lang="tr-TR" sz="1800" b="1"/>
              <a:t>Kanal kapasiteleri uygulamaya göre değişkendir.</a:t>
            </a:r>
          </a:p>
          <a:p>
            <a:pPr algn="just">
              <a:lnSpc>
                <a:spcPct val="80000"/>
              </a:lnSpc>
            </a:pPr>
            <a:r>
              <a:rPr lang="tr-TR" sz="1800" b="1">
                <a:solidFill>
                  <a:schemeClr val="folHlink"/>
                </a:solidFill>
              </a:rPr>
              <a:t>Karışmayı önlemek için kanallar, önlem amaçlı koruyucu bantlar ile birbirlerinden ayırt edilir.</a:t>
            </a:r>
          </a:p>
          <a:p>
            <a:pPr algn="just">
              <a:lnSpc>
                <a:spcPct val="80000"/>
              </a:lnSpc>
            </a:pPr>
            <a:r>
              <a:rPr lang="tr-TR" sz="1800" b="1"/>
              <a:t>En iyi bilinen örneği kablolu TV sistemleridir.</a:t>
            </a:r>
          </a:p>
        </p:txBody>
      </p:sp>
      <p:pic>
        <p:nvPicPr>
          <p:cNvPr id="217100" name="Picture 12"/>
          <p:cNvPicPr>
            <a:picLocks noChangeAspect="1" noChangeArrowheads="1"/>
          </p:cNvPicPr>
          <p:nvPr>
            <p:ph sz="half" idx="2"/>
          </p:nvPr>
        </p:nvPicPr>
        <p:blipFill>
          <a:blip r:embed="rId3"/>
          <a:srcRect/>
          <a:stretch>
            <a:fillRect/>
          </a:stretch>
        </p:blipFill>
        <p:spPr>
          <a:xfrm>
            <a:off x="2098675" y="3957638"/>
            <a:ext cx="5399088" cy="2798762"/>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9308E857-6FF4-411C-99A1-53D6AEDA8DCD}" type="slidenum">
              <a:rPr lang="tr-TR"/>
              <a:pPr/>
              <a:t>15</a:t>
            </a:fld>
            <a:endParaRPr lang="tr-TR"/>
          </a:p>
        </p:txBody>
      </p:sp>
      <p:sp>
        <p:nvSpPr>
          <p:cNvPr id="218114" name="Rectangle 2"/>
          <p:cNvSpPr>
            <a:spLocks noGrp="1" noChangeArrowheads="1"/>
          </p:cNvSpPr>
          <p:nvPr>
            <p:ph type="title"/>
          </p:nvPr>
        </p:nvSpPr>
        <p:spPr/>
        <p:txBody>
          <a:bodyPr/>
          <a:lstStyle/>
          <a:p>
            <a:r>
              <a:rPr lang="tr-TR"/>
              <a:t>Zaman Bölmeli Çoğullama (TDM)</a:t>
            </a:r>
          </a:p>
        </p:txBody>
      </p:sp>
      <p:sp>
        <p:nvSpPr>
          <p:cNvPr id="218115" name="Rectangle 3"/>
          <p:cNvSpPr>
            <a:spLocks noGrp="1" noChangeArrowheads="1"/>
          </p:cNvSpPr>
          <p:nvPr>
            <p:ph type="body" sz="half" idx="1"/>
          </p:nvPr>
        </p:nvSpPr>
        <p:spPr>
          <a:xfrm>
            <a:off x="161925" y="1133475"/>
            <a:ext cx="8596313" cy="3375025"/>
          </a:xfrm>
        </p:spPr>
        <p:txBody>
          <a:bodyPr/>
          <a:lstStyle/>
          <a:p>
            <a:pPr algn="just">
              <a:lnSpc>
                <a:spcPct val="80000"/>
              </a:lnSpc>
            </a:pPr>
            <a:r>
              <a:rPr lang="tr-TR" sz="1900" b="1">
                <a:solidFill>
                  <a:srgbClr val="66FF33"/>
                </a:solidFill>
              </a:rPr>
              <a:t>Bu yöntemde, her kanala, düzenli zaman aralıklarında (time slotlarda) hat bant genişliğinin tamamı ayrılır.</a:t>
            </a:r>
          </a:p>
          <a:p>
            <a:pPr algn="just">
              <a:lnSpc>
                <a:spcPct val="80000"/>
              </a:lnSpc>
              <a:buFont typeface="Wingdings" pitchFamily="2" charset="2"/>
              <a:buNone/>
            </a:pPr>
            <a:endParaRPr lang="tr-TR" sz="700" b="1">
              <a:solidFill>
                <a:srgbClr val="0099FF"/>
              </a:solidFill>
            </a:endParaRPr>
          </a:p>
          <a:p>
            <a:pPr algn="just">
              <a:lnSpc>
                <a:spcPct val="80000"/>
              </a:lnSpc>
            </a:pPr>
            <a:r>
              <a:rPr lang="tr-TR" sz="1900" b="1">
                <a:solidFill>
                  <a:srgbClr val="0099FF"/>
                </a:solidFill>
              </a:rPr>
              <a:t>Senkron TDM :</a:t>
            </a:r>
            <a:r>
              <a:rPr lang="tr-TR" sz="1900"/>
              <a:t> Bu yöntemde periyodik olarak her bir kullanıcı bant genişliğinin tamamını kısa bir zaman aralığı içerisinde kullanır (Round Robin yöntemi kullanılarak). Senkron TDM’de bir çerçevenin içerisindeki pek çok zaman aralığı boşa harcanır.</a:t>
            </a:r>
          </a:p>
          <a:p>
            <a:pPr algn="just">
              <a:lnSpc>
                <a:spcPct val="80000"/>
              </a:lnSpc>
            </a:pPr>
            <a:r>
              <a:rPr lang="tr-TR" sz="1900" b="1">
                <a:solidFill>
                  <a:srgbClr val="0099FF"/>
                </a:solidFill>
              </a:rPr>
              <a:t>İstatistiksel TDM :</a:t>
            </a:r>
            <a:r>
              <a:rPr lang="tr-TR" sz="1900"/>
              <a:t> İstatistiksel TDM asenkron veya akıllı TDM olarak da bilinir. İstatistiksel TDM zaman aralıklarını isteğe göre dinamik olarak ayırır. İstatistiksel TDM veriyi göndermeden önce tüm bellekleri tarar, çerçeve dolana dek verileri toplar ve çerçeveyi gönderir.</a:t>
            </a:r>
          </a:p>
        </p:txBody>
      </p:sp>
      <p:pic>
        <p:nvPicPr>
          <p:cNvPr id="218122" name="Picture 10"/>
          <p:cNvPicPr>
            <a:picLocks noChangeAspect="1" noChangeArrowheads="1"/>
          </p:cNvPicPr>
          <p:nvPr>
            <p:ph sz="quarter" idx="2"/>
          </p:nvPr>
        </p:nvPicPr>
        <p:blipFill>
          <a:blip r:embed="rId3"/>
          <a:srcRect/>
          <a:stretch>
            <a:fillRect/>
          </a:stretch>
        </p:blipFill>
        <p:spPr>
          <a:xfrm>
            <a:off x="2097088" y="3968750"/>
            <a:ext cx="5399087" cy="2822575"/>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71D47-5C04-4FF9-966E-54270C16899F}" type="slidenum">
              <a:rPr lang="tr-TR"/>
              <a:pPr/>
              <a:t>16</a:t>
            </a:fld>
            <a:endParaRPr lang="tr-TR"/>
          </a:p>
        </p:txBody>
      </p:sp>
      <p:sp>
        <p:nvSpPr>
          <p:cNvPr id="222210" name="Rectangle 2"/>
          <p:cNvSpPr>
            <a:spLocks noGrp="1" noChangeArrowheads="1"/>
          </p:cNvSpPr>
          <p:nvPr>
            <p:ph type="title"/>
          </p:nvPr>
        </p:nvSpPr>
        <p:spPr/>
        <p:txBody>
          <a:bodyPr/>
          <a:lstStyle/>
          <a:p>
            <a:r>
              <a:rPr lang="tr-TR" sz="4600"/>
              <a:t>TDM’in FDM’e göre üstünlükleri</a:t>
            </a:r>
          </a:p>
        </p:txBody>
      </p:sp>
      <p:sp>
        <p:nvSpPr>
          <p:cNvPr id="222211" name="Rectangle 3"/>
          <p:cNvSpPr>
            <a:spLocks noGrp="1" noChangeArrowheads="1"/>
          </p:cNvSpPr>
          <p:nvPr>
            <p:ph type="body" idx="1"/>
          </p:nvPr>
        </p:nvSpPr>
        <p:spPr>
          <a:xfrm>
            <a:off x="296863" y="1223963"/>
            <a:ext cx="8685212" cy="4905375"/>
          </a:xfrm>
        </p:spPr>
        <p:txBody>
          <a:bodyPr/>
          <a:lstStyle/>
          <a:p>
            <a:pPr>
              <a:lnSpc>
                <a:spcPct val="120000"/>
              </a:lnSpc>
            </a:pPr>
            <a:r>
              <a:rPr lang="tr-TR" b="1">
                <a:solidFill>
                  <a:schemeClr val="folHlink"/>
                </a:solidFill>
              </a:rPr>
              <a:t>Kanal kapasitesi daha yüksektir.</a:t>
            </a:r>
          </a:p>
          <a:p>
            <a:pPr>
              <a:lnSpc>
                <a:spcPct val="120000"/>
              </a:lnSpc>
            </a:pPr>
            <a:r>
              <a:rPr lang="tr-TR" b="1"/>
              <a:t>Gürültü oranı daha düşüktür.</a:t>
            </a:r>
          </a:p>
          <a:p>
            <a:pPr>
              <a:lnSpc>
                <a:spcPct val="120000"/>
              </a:lnSpc>
            </a:pPr>
            <a:r>
              <a:rPr lang="tr-TR" b="1">
                <a:solidFill>
                  <a:schemeClr val="folHlink"/>
                </a:solidFill>
              </a:rPr>
              <a:t>Güvenilirliği daha yüksektir. </a:t>
            </a:r>
          </a:p>
          <a:p>
            <a:pPr>
              <a:lnSpc>
                <a:spcPct val="120000"/>
              </a:lnSpc>
            </a:pPr>
            <a:r>
              <a:rPr lang="tr-TR" b="1"/>
              <a:t>Fiziki boyutları daha küçüktür.</a:t>
            </a:r>
          </a:p>
          <a:p>
            <a:pPr>
              <a:lnSpc>
                <a:spcPct val="120000"/>
              </a:lnSpc>
            </a:pPr>
            <a:r>
              <a:rPr lang="tr-TR" b="1">
                <a:solidFill>
                  <a:schemeClr val="folHlink"/>
                </a:solidFill>
              </a:rPr>
              <a:t>Maliyeti daha düşüktür.</a:t>
            </a:r>
          </a:p>
          <a:p>
            <a:pPr>
              <a:lnSpc>
                <a:spcPct val="120000"/>
              </a:lnSpc>
            </a:pPr>
            <a:r>
              <a:rPr lang="tr-TR" b="1"/>
              <a:t>İşletme kolaylığı sağlar.</a:t>
            </a:r>
            <a:endParaRPr lang="tr-T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C17699F-0CDC-4B4D-8BF7-63DB49B9FF93}" type="slidenum">
              <a:rPr lang="tr-TR"/>
              <a:pPr/>
              <a:t>17</a:t>
            </a:fld>
            <a:endParaRPr lang="tr-TR"/>
          </a:p>
        </p:txBody>
      </p:sp>
      <p:sp>
        <p:nvSpPr>
          <p:cNvPr id="19458" name="Rectangle 2"/>
          <p:cNvSpPr>
            <a:spLocks noGrp="1" noChangeArrowheads="1"/>
          </p:cNvSpPr>
          <p:nvPr>
            <p:ph type="title"/>
          </p:nvPr>
        </p:nvSpPr>
        <p:spPr/>
        <p:txBody>
          <a:bodyPr/>
          <a:lstStyle/>
          <a:p>
            <a:r>
              <a:rPr lang="tr-TR"/>
              <a:t>Modülasyon</a:t>
            </a:r>
          </a:p>
        </p:txBody>
      </p:sp>
      <p:sp>
        <p:nvSpPr>
          <p:cNvPr id="19459" name="Rectangle 3"/>
          <p:cNvSpPr>
            <a:spLocks noGrp="1" noChangeArrowheads="1"/>
          </p:cNvSpPr>
          <p:nvPr>
            <p:ph type="body" sz="half" idx="1"/>
          </p:nvPr>
        </p:nvSpPr>
        <p:spPr>
          <a:xfrm>
            <a:off x="161925" y="1179513"/>
            <a:ext cx="8775700" cy="2924175"/>
          </a:xfrm>
        </p:spPr>
        <p:txBody>
          <a:bodyPr/>
          <a:lstStyle/>
          <a:p>
            <a:pPr algn="just">
              <a:lnSpc>
                <a:spcPct val="80000"/>
              </a:lnSpc>
            </a:pPr>
            <a:r>
              <a:rPr lang="tr-TR" sz="2400" b="1">
                <a:latin typeface="Arial" charset="0"/>
              </a:rPr>
              <a:t>Bir bilgi sinyalinin, yayılım ortamında iletilebilmesi için ortam içinde rahatlıkla hareket edebilen başka bir taşıyıcı sinyal üzerine aktarılması olayına “</a:t>
            </a:r>
            <a:r>
              <a:rPr lang="tr-TR" sz="2400" b="1">
                <a:solidFill>
                  <a:srgbClr val="FFFF66"/>
                </a:solidFill>
                <a:latin typeface="Arial" charset="0"/>
              </a:rPr>
              <a:t>modülasyon</a:t>
            </a:r>
            <a:r>
              <a:rPr lang="tr-TR" sz="2400" b="1">
                <a:latin typeface="Arial" charset="0"/>
              </a:rPr>
              <a:t>” adı verilir.</a:t>
            </a:r>
          </a:p>
          <a:p>
            <a:pPr algn="just">
              <a:lnSpc>
                <a:spcPct val="80000"/>
              </a:lnSpc>
            </a:pPr>
            <a:r>
              <a:rPr lang="tr-TR" sz="2400" b="1">
                <a:latin typeface="Arial" charset="0"/>
              </a:rPr>
              <a:t>Genelde orijinal sinyal taşıyıcının </a:t>
            </a:r>
            <a:r>
              <a:rPr lang="tr-TR" sz="2400" b="1">
                <a:solidFill>
                  <a:srgbClr val="66FF33"/>
                </a:solidFill>
                <a:latin typeface="Arial" charset="0"/>
              </a:rPr>
              <a:t>genlik</a:t>
            </a:r>
            <a:r>
              <a:rPr lang="tr-TR" sz="2400" b="1">
                <a:latin typeface="Arial" charset="0"/>
              </a:rPr>
              <a:t>, </a:t>
            </a:r>
            <a:r>
              <a:rPr lang="tr-TR" sz="2400" b="1">
                <a:solidFill>
                  <a:srgbClr val="FF3300"/>
                </a:solidFill>
                <a:latin typeface="Arial" charset="0"/>
              </a:rPr>
              <a:t>faz</a:t>
            </a:r>
            <a:r>
              <a:rPr lang="tr-TR" sz="2400" b="1">
                <a:latin typeface="Arial" charset="0"/>
              </a:rPr>
              <a:t> veya </a:t>
            </a:r>
            <a:r>
              <a:rPr lang="tr-TR" sz="2400" b="1">
                <a:solidFill>
                  <a:srgbClr val="0099FF"/>
                </a:solidFill>
                <a:latin typeface="Arial" charset="0"/>
              </a:rPr>
              <a:t>frekansına</a:t>
            </a:r>
            <a:r>
              <a:rPr lang="tr-TR" sz="2400" b="1">
                <a:latin typeface="Arial" charset="0"/>
              </a:rPr>
              <a:t> modüle edilir.</a:t>
            </a:r>
          </a:p>
          <a:p>
            <a:pPr algn="just">
              <a:lnSpc>
                <a:spcPct val="80000"/>
              </a:lnSpc>
            </a:pPr>
            <a:r>
              <a:rPr lang="tr-TR" sz="2400" b="1">
                <a:latin typeface="Arial" charset="0"/>
              </a:rPr>
              <a:t>Modülasyon işlemi sınıflandırılırken, iki farklı bakış açışı kullanılabilir. Bunlar modülasyonda kullanılan taşıcı dalga ve bunu modüle eden bilgi sinyalidir.</a:t>
            </a:r>
          </a:p>
        </p:txBody>
      </p:sp>
      <p:pic>
        <p:nvPicPr>
          <p:cNvPr id="19543" name="Picture 87"/>
          <p:cNvPicPr>
            <a:picLocks noChangeAspect="1" noChangeArrowheads="1"/>
          </p:cNvPicPr>
          <p:nvPr>
            <p:ph sz="half" idx="2"/>
          </p:nvPr>
        </p:nvPicPr>
        <p:blipFill>
          <a:blip r:embed="rId3"/>
          <a:srcRect l="26964" r="27977" b="13536"/>
          <a:stretch>
            <a:fillRect/>
          </a:stretch>
        </p:blipFill>
        <p:spPr>
          <a:xfrm>
            <a:off x="1871663" y="4048125"/>
            <a:ext cx="5491162" cy="2762250"/>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5F99F0A-55FA-4B19-9316-91EAB7B0FDDE}" type="slidenum">
              <a:rPr lang="tr-TR"/>
              <a:pPr/>
              <a:t>18</a:t>
            </a:fld>
            <a:endParaRPr lang="tr-TR"/>
          </a:p>
        </p:txBody>
      </p:sp>
      <p:sp>
        <p:nvSpPr>
          <p:cNvPr id="226306" name="Rectangle 2"/>
          <p:cNvSpPr>
            <a:spLocks noGrp="1" noChangeArrowheads="1"/>
          </p:cNvSpPr>
          <p:nvPr>
            <p:ph type="title"/>
          </p:nvPr>
        </p:nvSpPr>
        <p:spPr/>
        <p:txBody>
          <a:bodyPr/>
          <a:lstStyle/>
          <a:p>
            <a:r>
              <a:rPr lang="tr-TR" sz="4000"/>
              <a:t>Sürekli Dalga (Analog) Modülasyonu</a:t>
            </a:r>
          </a:p>
        </p:txBody>
      </p:sp>
      <p:sp>
        <p:nvSpPr>
          <p:cNvPr id="226307" name="Rectangle 3"/>
          <p:cNvSpPr>
            <a:spLocks noGrp="1" noChangeArrowheads="1"/>
          </p:cNvSpPr>
          <p:nvPr>
            <p:ph type="body" idx="1"/>
          </p:nvPr>
        </p:nvSpPr>
        <p:spPr/>
        <p:txBody>
          <a:bodyPr/>
          <a:lstStyle/>
          <a:p>
            <a:pPr algn="just">
              <a:lnSpc>
                <a:spcPct val="110000"/>
              </a:lnSpc>
            </a:pPr>
            <a:r>
              <a:rPr lang="tr-TR" sz="2800" b="1">
                <a:solidFill>
                  <a:schemeClr val="folHlink"/>
                </a:solidFill>
              </a:rPr>
              <a:t>Sürekli dalga modülasyon tipinde taşıyıcı olarak, belirli bir frekansta </a:t>
            </a:r>
            <a:r>
              <a:rPr lang="tr-TR" sz="2800" b="1">
                <a:solidFill>
                  <a:srgbClr val="66FF33"/>
                </a:solidFill>
              </a:rPr>
              <a:t>sinüzoidal</a:t>
            </a:r>
            <a:r>
              <a:rPr lang="tr-TR" sz="2800" b="1">
                <a:solidFill>
                  <a:schemeClr val="folHlink"/>
                </a:solidFill>
              </a:rPr>
              <a:t> bir dalga kullanılır.</a:t>
            </a:r>
          </a:p>
          <a:p>
            <a:pPr algn="just">
              <a:lnSpc>
                <a:spcPct val="110000"/>
              </a:lnSpc>
              <a:buFont typeface="Wingdings" pitchFamily="2" charset="2"/>
              <a:buNone/>
            </a:pPr>
            <a:endParaRPr lang="tr-TR" sz="2800" b="1"/>
          </a:p>
          <a:p>
            <a:pPr algn="just">
              <a:lnSpc>
                <a:spcPct val="110000"/>
              </a:lnSpc>
            </a:pPr>
            <a:r>
              <a:rPr lang="tr-TR" sz="2800" b="1">
                <a:solidFill>
                  <a:srgbClr val="FFFF66"/>
                </a:solidFill>
              </a:rPr>
              <a:t>Sürekli dalga modülasyonu özellikle, konuşma, müzik veya resim gibi zamanın sürekli bir fonksiyonu olarak değişen analog işaretlerin iletimi için uygun olmaktadır ve kullanılmaktadır.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A06927ED-7ED5-4C32-9EE3-656A3C8B1673}" type="slidenum">
              <a:rPr lang="tr-TR"/>
              <a:pPr/>
              <a:t>19</a:t>
            </a:fld>
            <a:endParaRPr lang="tr-TR"/>
          </a:p>
        </p:txBody>
      </p:sp>
      <p:sp>
        <p:nvSpPr>
          <p:cNvPr id="20482" name="Rectangle 2"/>
          <p:cNvSpPr>
            <a:spLocks noGrp="1" noChangeArrowheads="1"/>
          </p:cNvSpPr>
          <p:nvPr>
            <p:ph type="title"/>
          </p:nvPr>
        </p:nvSpPr>
        <p:spPr/>
        <p:txBody>
          <a:bodyPr/>
          <a:lstStyle/>
          <a:p>
            <a:r>
              <a:rPr lang="tr-TR"/>
              <a:t>Genlik Modülasyonu (AM)</a:t>
            </a:r>
          </a:p>
        </p:txBody>
      </p:sp>
      <p:sp>
        <p:nvSpPr>
          <p:cNvPr id="20483" name="Rectangle 3"/>
          <p:cNvSpPr>
            <a:spLocks noGrp="1" noChangeArrowheads="1"/>
          </p:cNvSpPr>
          <p:nvPr>
            <p:ph type="body" sz="half" idx="1"/>
          </p:nvPr>
        </p:nvSpPr>
        <p:spPr>
          <a:xfrm>
            <a:off x="161925" y="1223963"/>
            <a:ext cx="8820150" cy="1935162"/>
          </a:xfrm>
        </p:spPr>
        <p:txBody>
          <a:bodyPr/>
          <a:lstStyle/>
          <a:p>
            <a:pPr algn="just">
              <a:lnSpc>
                <a:spcPct val="90000"/>
              </a:lnSpc>
            </a:pPr>
            <a:r>
              <a:rPr lang="tr-TR" sz="2200" b="1">
                <a:solidFill>
                  <a:schemeClr val="folHlink"/>
                </a:solidFill>
              </a:rPr>
              <a:t>Kullanılan en eski modülasyondur.</a:t>
            </a:r>
          </a:p>
          <a:p>
            <a:pPr algn="just">
              <a:lnSpc>
                <a:spcPct val="90000"/>
              </a:lnSpc>
            </a:pPr>
            <a:r>
              <a:rPr lang="tr-TR" sz="2200" b="1"/>
              <a:t>Taşıyıcının genliği bilgi sinyaline uygun olarak değiştirilir.</a:t>
            </a:r>
          </a:p>
          <a:p>
            <a:pPr algn="just">
              <a:lnSpc>
                <a:spcPct val="90000"/>
              </a:lnSpc>
            </a:pPr>
            <a:r>
              <a:rPr lang="tr-TR" sz="2200" b="1">
                <a:solidFill>
                  <a:schemeClr val="folHlink"/>
                </a:solidFill>
              </a:rPr>
              <a:t>Genellikle taşıyıcı, kararlı bir sinüsoidal sinyaldir.</a:t>
            </a:r>
          </a:p>
          <a:p>
            <a:pPr algn="just">
              <a:lnSpc>
                <a:spcPct val="90000"/>
              </a:lnSpc>
            </a:pPr>
            <a:r>
              <a:rPr lang="tr-TR" sz="2200" b="1"/>
              <a:t>Modüle edilmiş sinyal için şu eşitlik kullanılabilir:</a:t>
            </a:r>
          </a:p>
        </p:txBody>
      </p:sp>
      <p:graphicFrame>
        <p:nvGraphicFramePr>
          <p:cNvPr id="20484" name="Object 4"/>
          <p:cNvGraphicFramePr>
            <a:graphicFrameLocks noChangeAspect="1"/>
          </p:cNvGraphicFramePr>
          <p:nvPr>
            <p:ph sz="quarter" idx="2"/>
          </p:nvPr>
        </p:nvGraphicFramePr>
        <p:xfrm>
          <a:off x="1331913" y="3519488"/>
          <a:ext cx="2776537" cy="493712"/>
        </p:xfrm>
        <a:graphic>
          <a:graphicData uri="http://schemas.openxmlformats.org/presentationml/2006/ole">
            <p:oleObj spid="_x0000_s20484" name="Denklem" r:id="rId4" imgW="1307880" imgH="228600" progId="Equation.3">
              <p:embed/>
            </p:oleObj>
          </a:graphicData>
        </a:graphic>
      </p:graphicFrame>
      <p:graphicFrame>
        <p:nvGraphicFramePr>
          <p:cNvPr id="20486" name="Object 6"/>
          <p:cNvGraphicFramePr>
            <a:graphicFrameLocks noChangeAspect="1"/>
          </p:cNvGraphicFramePr>
          <p:nvPr>
            <p:ph sz="quarter" idx="3"/>
          </p:nvPr>
        </p:nvGraphicFramePr>
        <p:xfrm>
          <a:off x="4216400" y="3203575"/>
          <a:ext cx="3686175" cy="808038"/>
        </p:xfrm>
        <a:graphic>
          <a:graphicData uri="http://schemas.openxmlformats.org/presentationml/2006/ole">
            <p:oleObj spid="_x0000_s20486" name="Denklem" r:id="rId5" imgW="2286000" imgH="482400" progId="Equation.3">
              <p:embed/>
            </p:oleObj>
          </a:graphicData>
        </a:graphic>
      </p:graphicFrame>
      <p:pic>
        <p:nvPicPr>
          <p:cNvPr id="20489" name="Picture 9"/>
          <p:cNvPicPr>
            <a:picLocks noChangeAspect="1" noChangeArrowheads="1"/>
          </p:cNvPicPr>
          <p:nvPr/>
        </p:nvPicPr>
        <p:blipFill>
          <a:blip r:embed="rId6"/>
          <a:srcRect/>
          <a:stretch>
            <a:fillRect/>
          </a:stretch>
        </p:blipFill>
        <p:spPr bwMode="auto">
          <a:xfrm>
            <a:off x="1331913" y="4059238"/>
            <a:ext cx="6572250" cy="271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6"/>
          <p:cNvSpPr>
            <a:spLocks noGrp="1"/>
          </p:cNvSpPr>
          <p:nvPr>
            <p:ph type="sldNum" sz="quarter" idx="12"/>
          </p:nvPr>
        </p:nvSpPr>
        <p:spPr/>
        <p:txBody>
          <a:bodyPr/>
          <a:lstStyle/>
          <a:p>
            <a:fld id="{D3CD65D2-482F-4769-82EC-159F7E26D543}" type="slidenum">
              <a:rPr lang="tr-TR"/>
              <a:pPr/>
              <a:t>2</a:t>
            </a:fld>
            <a:endParaRPr lang="tr-TR"/>
          </a:p>
        </p:txBody>
      </p:sp>
      <p:sp>
        <p:nvSpPr>
          <p:cNvPr id="11266" name="Rectangle 2"/>
          <p:cNvSpPr>
            <a:spLocks noGrp="1" noChangeArrowheads="1"/>
          </p:cNvSpPr>
          <p:nvPr>
            <p:ph type="title"/>
          </p:nvPr>
        </p:nvSpPr>
        <p:spPr/>
        <p:txBody>
          <a:bodyPr/>
          <a:lstStyle/>
          <a:p>
            <a:r>
              <a:rPr lang="tr-TR"/>
              <a:t>Haberleşme Nedir?</a:t>
            </a:r>
          </a:p>
        </p:txBody>
      </p:sp>
      <p:sp>
        <p:nvSpPr>
          <p:cNvPr id="11267" name="Rectangle 3"/>
          <p:cNvSpPr>
            <a:spLocks noGrp="1" noChangeArrowheads="1"/>
          </p:cNvSpPr>
          <p:nvPr>
            <p:ph type="body" sz="half" idx="1"/>
          </p:nvPr>
        </p:nvSpPr>
        <p:spPr>
          <a:xfrm>
            <a:off x="206375" y="1358900"/>
            <a:ext cx="8758238" cy="2655888"/>
          </a:xfrm>
        </p:spPr>
        <p:txBody>
          <a:bodyPr/>
          <a:lstStyle/>
          <a:p>
            <a:pPr algn="just"/>
            <a:r>
              <a:rPr lang="tr-TR" sz="2400"/>
              <a:t>Haberleşme kısaca; </a:t>
            </a:r>
            <a:r>
              <a:rPr lang="tr-TR" sz="2400" b="1">
                <a:solidFill>
                  <a:srgbClr val="66FF33"/>
                </a:solidFill>
              </a:rPr>
              <a:t>bilginin bir yerden başka bir yere hatasız olarak iletilmesi</a:t>
            </a:r>
            <a:r>
              <a:rPr lang="tr-TR" sz="2400"/>
              <a:t> olayına denir.</a:t>
            </a:r>
          </a:p>
          <a:p>
            <a:pPr algn="just">
              <a:buFont typeface="Wingdings" pitchFamily="2" charset="2"/>
              <a:buNone/>
            </a:pPr>
            <a:endParaRPr lang="tr-TR" sz="1000"/>
          </a:p>
          <a:p>
            <a:pPr algn="just"/>
            <a:r>
              <a:rPr lang="tr-TR" sz="2400" b="1"/>
              <a:t>Haberleşmedeki temel prensip;</a:t>
            </a:r>
            <a:r>
              <a:rPr lang="tr-TR" sz="2400"/>
              <a:t> iletilecek olan bilgi türü, önce elektrik, elektromanyetik veya optik enerjiye dönüştürülerek uzak mesafelere iletilir ve karşı tarafta tekrar eski orijinal haline dönüştürülür.</a:t>
            </a:r>
          </a:p>
        </p:txBody>
      </p:sp>
      <p:grpSp>
        <p:nvGrpSpPr>
          <p:cNvPr id="11303" name="Group 39"/>
          <p:cNvGrpSpPr>
            <a:grpSpLocks/>
          </p:cNvGrpSpPr>
          <p:nvPr/>
        </p:nvGrpSpPr>
        <p:grpSpPr bwMode="auto">
          <a:xfrm>
            <a:off x="522288" y="4149725"/>
            <a:ext cx="8216900" cy="2657475"/>
            <a:chOff x="305" y="2557"/>
            <a:chExt cx="5176" cy="1674"/>
          </a:xfrm>
        </p:grpSpPr>
        <p:sp>
          <p:nvSpPr>
            <p:cNvPr id="11271" name="Rectangle 7"/>
            <p:cNvSpPr>
              <a:spLocks noChangeArrowheads="1"/>
            </p:cNvSpPr>
            <p:nvPr/>
          </p:nvSpPr>
          <p:spPr bwMode="auto">
            <a:xfrm>
              <a:off x="400" y="2592"/>
              <a:ext cx="1224" cy="2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2" name="Rectangle 8"/>
            <p:cNvSpPr>
              <a:spLocks noChangeArrowheads="1"/>
            </p:cNvSpPr>
            <p:nvPr/>
          </p:nvSpPr>
          <p:spPr bwMode="auto">
            <a:xfrm>
              <a:off x="2189" y="2592"/>
              <a:ext cx="1224" cy="2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3" name="Rectangle 9"/>
            <p:cNvSpPr>
              <a:spLocks noChangeArrowheads="1"/>
            </p:cNvSpPr>
            <p:nvPr/>
          </p:nvSpPr>
          <p:spPr bwMode="auto">
            <a:xfrm>
              <a:off x="3977" y="2592"/>
              <a:ext cx="1224" cy="2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4" name="Rectangle 10"/>
            <p:cNvSpPr>
              <a:spLocks noChangeArrowheads="1"/>
            </p:cNvSpPr>
            <p:nvPr/>
          </p:nvSpPr>
          <p:spPr bwMode="auto">
            <a:xfrm>
              <a:off x="398" y="3682"/>
              <a:ext cx="1224" cy="2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5" name="Rectangle 11"/>
            <p:cNvSpPr>
              <a:spLocks noChangeArrowheads="1"/>
            </p:cNvSpPr>
            <p:nvPr/>
          </p:nvSpPr>
          <p:spPr bwMode="auto">
            <a:xfrm>
              <a:off x="2185" y="3682"/>
              <a:ext cx="1224" cy="2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6" name="Rectangle 12"/>
            <p:cNvSpPr>
              <a:spLocks noChangeArrowheads="1"/>
            </p:cNvSpPr>
            <p:nvPr/>
          </p:nvSpPr>
          <p:spPr bwMode="auto">
            <a:xfrm>
              <a:off x="3973" y="3682"/>
              <a:ext cx="1224" cy="2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7" name="Rectangle 13"/>
            <p:cNvSpPr>
              <a:spLocks noChangeArrowheads="1"/>
            </p:cNvSpPr>
            <p:nvPr/>
          </p:nvSpPr>
          <p:spPr bwMode="auto">
            <a:xfrm>
              <a:off x="3693" y="3118"/>
              <a:ext cx="1693" cy="26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8" name="Line 14"/>
            <p:cNvSpPr>
              <a:spLocks noChangeShapeType="1"/>
            </p:cNvSpPr>
            <p:nvPr/>
          </p:nvSpPr>
          <p:spPr bwMode="auto">
            <a:xfrm>
              <a:off x="1624" y="2743"/>
              <a:ext cx="565" cy="0"/>
            </a:xfrm>
            <a:prstGeom prst="line">
              <a:avLst/>
            </a:prstGeom>
            <a:noFill/>
            <a:ln w="9525">
              <a:solidFill>
                <a:schemeClr val="tx1"/>
              </a:solidFill>
              <a:round/>
              <a:headEnd/>
              <a:tailEnd type="triangle" w="med" len="med"/>
            </a:ln>
            <a:effectLst/>
          </p:spPr>
          <p:txBody>
            <a:bodyPr/>
            <a:lstStyle/>
            <a:p>
              <a:endParaRPr lang="en-US"/>
            </a:p>
          </p:txBody>
        </p:sp>
        <p:sp>
          <p:nvSpPr>
            <p:cNvPr id="11279" name="Line 15"/>
            <p:cNvSpPr>
              <a:spLocks noChangeShapeType="1"/>
            </p:cNvSpPr>
            <p:nvPr/>
          </p:nvSpPr>
          <p:spPr bwMode="auto">
            <a:xfrm>
              <a:off x="3411" y="2743"/>
              <a:ext cx="564" cy="0"/>
            </a:xfrm>
            <a:prstGeom prst="line">
              <a:avLst/>
            </a:prstGeom>
            <a:noFill/>
            <a:ln w="9525">
              <a:solidFill>
                <a:schemeClr val="tx1"/>
              </a:solidFill>
              <a:round/>
              <a:headEnd/>
              <a:tailEnd type="triangle" w="med" len="med"/>
            </a:ln>
            <a:effectLst/>
          </p:spPr>
          <p:txBody>
            <a:bodyPr/>
            <a:lstStyle/>
            <a:p>
              <a:endParaRPr lang="en-US"/>
            </a:p>
          </p:txBody>
        </p:sp>
        <p:sp>
          <p:nvSpPr>
            <p:cNvPr id="11280" name="Line 16"/>
            <p:cNvSpPr>
              <a:spLocks noChangeShapeType="1"/>
            </p:cNvSpPr>
            <p:nvPr/>
          </p:nvSpPr>
          <p:spPr bwMode="auto">
            <a:xfrm flipH="1">
              <a:off x="3409" y="3832"/>
              <a:ext cx="564" cy="0"/>
            </a:xfrm>
            <a:prstGeom prst="line">
              <a:avLst/>
            </a:prstGeom>
            <a:noFill/>
            <a:ln w="9525">
              <a:solidFill>
                <a:schemeClr val="tx1"/>
              </a:solidFill>
              <a:round/>
              <a:headEnd/>
              <a:tailEnd type="triangle" w="med" len="med"/>
            </a:ln>
            <a:effectLst/>
          </p:spPr>
          <p:txBody>
            <a:bodyPr/>
            <a:lstStyle/>
            <a:p>
              <a:endParaRPr lang="en-US"/>
            </a:p>
          </p:txBody>
        </p:sp>
        <p:sp>
          <p:nvSpPr>
            <p:cNvPr id="11281" name="Line 17"/>
            <p:cNvSpPr>
              <a:spLocks noChangeShapeType="1"/>
            </p:cNvSpPr>
            <p:nvPr/>
          </p:nvSpPr>
          <p:spPr bwMode="auto">
            <a:xfrm flipH="1">
              <a:off x="1620" y="3832"/>
              <a:ext cx="565" cy="0"/>
            </a:xfrm>
            <a:prstGeom prst="line">
              <a:avLst/>
            </a:prstGeom>
            <a:noFill/>
            <a:ln w="9525">
              <a:solidFill>
                <a:schemeClr val="tx1"/>
              </a:solidFill>
              <a:round/>
              <a:headEnd/>
              <a:tailEnd type="triangle" w="med" len="med"/>
            </a:ln>
            <a:effectLst/>
          </p:spPr>
          <p:txBody>
            <a:bodyPr/>
            <a:lstStyle/>
            <a:p>
              <a:endParaRPr lang="en-US"/>
            </a:p>
          </p:txBody>
        </p:sp>
        <p:sp>
          <p:nvSpPr>
            <p:cNvPr id="11282" name="Line 18"/>
            <p:cNvSpPr>
              <a:spLocks noChangeShapeType="1"/>
            </p:cNvSpPr>
            <p:nvPr/>
          </p:nvSpPr>
          <p:spPr bwMode="auto">
            <a:xfrm flipH="1">
              <a:off x="4539" y="2855"/>
              <a:ext cx="2" cy="263"/>
            </a:xfrm>
            <a:prstGeom prst="line">
              <a:avLst/>
            </a:prstGeom>
            <a:noFill/>
            <a:ln w="9525">
              <a:solidFill>
                <a:schemeClr val="tx1"/>
              </a:solidFill>
              <a:round/>
              <a:headEnd/>
              <a:tailEnd type="triangle" w="med" len="med"/>
            </a:ln>
            <a:effectLst/>
          </p:spPr>
          <p:txBody>
            <a:bodyPr/>
            <a:lstStyle/>
            <a:p>
              <a:endParaRPr lang="en-US"/>
            </a:p>
          </p:txBody>
        </p:sp>
        <p:sp>
          <p:nvSpPr>
            <p:cNvPr id="11283" name="Line 19"/>
            <p:cNvSpPr>
              <a:spLocks noChangeShapeType="1"/>
            </p:cNvSpPr>
            <p:nvPr/>
          </p:nvSpPr>
          <p:spPr bwMode="auto">
            <a:xfrm flipH="1">
              <a:off x="4539" y="3382"/>
              <a:ext cx="2" cy="300"/>
            </a:xfrm>
            <a:prstGeom prst="line">
              <a:avLst/>
            </a:prstGeom>
            <a:noFill/>
            <a:ln w="9525">
              <a:solidFill>
                <a:schemeClr val="tx1"/>
              </a:solidFill>
              <a:round/>
              <a:headEnd/>
              <a:tailEnd type="triangle" w="med" len="med"/>
            </a:ln>
            <a:effectLst/>
          </p:spPr>
          <p:txBody>
            <a:bodyPr/>
            <a:lstStyle/>
            <a:p>
              <a:endParaRPr lang="en-US"/>
            </a:p>
          </p:txBody>
        </p:sp>
        <p:sp>
          <p:nvSpPr>
            <p:cNvPr id="11284" name="Line 20"/>
            <p:cNvSpPr>
              <a:spLocks noChangeShapeType="1"/>
            </p:cNvSpPr>
            <p:nvPr/>
          </p:nvSpPr>
          <p:spPr bwMode="auto">
            <a:xfrm>
              <a:off x="963" y="3944"/>
              <a:ext cx="0" cy="151"/>
            </a:xfrm>
            <a:prstGeom prst="line">
              <a:avLst/>
            </a:prstGeom>
            <a:noFill/>
            <a:ln w="9525">
              <a:solidFill>
                <a:schemeClr val="tx1"/>
              </a:solidFill>
              <a:round/>
              <a:headEnd/>
              <a:tailEnd type="triangle" w="med" len="med"/>
            </a:ln>
            <a:effectLst/>
          </p:spPr>
          <p:txBody>
            <a:bodyPr/>
            <a:lstStyle/>
            <a:p>
              <a:endParaRPr lang="en-US"/>
            </a:p>
          </p:txBody>
        </p:sp>
        <p:sp>
          <p:nvSpPr>
            <p:cNvPr id="11286" name="Text Box 22"/>
            <p:cNvSpPr txBox="1">
              <a:spLocks noChangeArrowheads="1"/>
            </p:cNvSpPr>
            <p:nvPr/>
          </p:nvSpPr>
          <p:spPr bwMode="auto">
            <a:xfrm>
              <a:off x="400" y="2642"/>
              <a:ext cx="1224" cy="154"/>
            </a:xfrm>
            <a:prstGeom prst="rect">
              <a:avLst/>
            </a:prstGeom>
            <a:noFill/>
            <a:ln w="9525">
              <a:noFill/>
              <a:miter lim="800000"/>
              <a:headEnd/>
              <a:tailEnd/>
            </a:ln>
            <a:effectLst/>
          </p:spPr>
          <p:txBody>
            <a:bodyPr>
              <a:spAutoFit/>
            </a:bodyPr>
            <a:lstStyle/>
            <a:p>
              <a:pPr algn="ctr">
                <a:spcBef>
                  <a:spcPct val="50000"/>
                </a:spcBef>
              </a:pPr>
              <a:r>
                <a:rPr lang="tr-TR" sz="1000" b="1"/>
                <a:t>Taşıyıcı Sinyal Üreteciz</a:t>
              </a:r>
            </a:p>
          </p:txBody>
        </p:sp>
        <p:sp>
          <p:nvSpPr>
            <p:cNvPr id="11287" name="Text Box 23"/>
            <p:cNvSpPr txBox="1">
              <a:spLocks noChangeArrowheads="1"/>
            </p:cNvSpPr>
            <p:nvPr/>
          </p:nvSpPr>
          <p:spPr bwMode="auto">
            <a:xfrm>
              <a:off x="2189" y="2642"/>
              <a:ext cx="1224" cy="154"/>
            </a:xfrm>
            <a:prstGeom prst="rect">
              <a:avLst/>
            </a:prstGeom>
            <a:noFill/>
            <a:ln w="9525">
              <a:noFill/>
              <a:miter lim="800000"/>
              <a:headEnd/>
              <a:tailEnd/>
            </a:ln>
            <a:effectLst/>
          </p:spPr>
          <p:txBody>
            <a:bodyPr>
              <a:spAutoFit/>
            </a:bodyPr>
            <a:lstStyle/>
            <a:p>
              <a:pPr algn="ctr">
                <a:spcBef>
                  <a:spcPct val="50000"/>
                </a:spcBef>
              </a:pPr>
              <a:r>
                <a:rPr lang="tr-TR" sz="1000" b="1"/>
                <a:t>Modülatör</a:t>
              </a:r>
            </a:p>
          </p:txBody>
        </p:sp>
        <p:sp>
          <p:nvSpPr>
            <p:cNvPr id="11289" name="Text Box 25"/>
            <p:cNvSpPr txBox="1">
              <a:spLocks noChangeArrowheads="1"/>
            </p:cNvSpPr>
            <p:nvPr/>
          </p:nvSpPr>
          <p:spPr bwMode="auto">
            <a:xfrm>
              <a:off x="3788" y="2557"/>
              <a:ext cx="1600" cy="298"/>
            </a:xfrm>
            <a:prstGeom prst="rect">
              <a:avLst/>
            </a:prstGeom>
            <a:noFill/>
            <a:ln w="9525">
              <a:noFill/>
              <a:miter lim="800000"/>
              <a:headEnd/>
              <a:tailEnd/>
            </a:ln>
            <a:effectLst/>
          </p:spPr>
          <p:txBody>
            <a:bodyPr>
              <a:spAutoFit/>
            </a:bodyPr>
            <a:lstStyle/>
            <a:p>
              <a:pPr algn="ctr">
                <a:spcBef>
                  <a:spcPct val="50000"/>
                </a:spcBef>
              </a:pPr>
              <a:r>
                <a:rPr lang="tr-TR" sz="1000" b="1"/>
                <a:t>Transducer</a:t>
              </a:r>
            </a:p>
            <a:p>
              <a:pPr algn="ctr">
                <a:spcBef>
                  <a:spcPct val="50000"/>
                </a:spcBef>
              </a:pPr>
              <a:r>
                <a:rPr lang="tr-TR" sz="1000" b="1"/>
                <a:t>(Dönüştürücü)</a:t>
              </a:r>
            </a:p>
          </p:txBody>
        </p:sp>
        <p:sp>
          <p:nvSpPr>
            <p:cNvPr id="11290" name="Text Box 26"/>
            <p:cNvSpPr txBox="1">
              <a:spLocks noChangeArrowheads="1"/>
            </p:cNvSpPr>
            <p:nvPr/>
          </p:nvSpPr>
          <p:spPr bwMode="auto">
            <a:xfrm>
              <a:off x="3599" y="3096"/>
              <a:ext cx="1882" cy="298"/>
            </a:xfrm>
            <a:prstGeom prst="rect">
              <a:avLst/>
            </a:prstGeom>
            <a:noFill/>
            <a:ln w="9525">
              <a:noFill/>
              <a:miter lim="800000"/>
              <a:headEnd/>
              <a:tailEnd/>
            </a:ln>
            <a:effectLst/>
          </p:spPr>
          <p:txBody>
            <a:bodyPr>
              <a:spAutoFit/>
            </a:bodyPr>
            <a:lstStyle/>
            <a:p>
              <a:pPr algn="ctr">
                <a:spcBef>
                  <a:spcPct val="50000"/>
                </a:spcBef>
              </a:pPr>
              <a:r>
                <a:rPr lang="tr-TR" sz="1000" b="1"/>
                <a:t>Yayınım Ortamı</a:t>
              </a:r>
            </a:p>
            <a:p>
              <a:pPr algn="ctr">
                <a:spcBef>
                  <a:spcPct val="50000"/>
                </a:spcBef>
              </a:pPr>
              <a:r>
                <a:rPr lang="tr-TR" sz="1000" b="1"/>
                <a:t>(Bakır,Hava,Fiber)</a:t>
              </a:r>
            </a:p>
          </p:txBody>
        </p:sp>
        <p:sp>
          <p:nvSpPr>
            <p:cNvPr id="11291" name="Text Box 27"/>
            <p:cNvSpPr txBox="1">
              <a:spLocks noChangeArrowheads="1"/>
            </p:cNvSpPr>
            <p:nvPr/>
          </p:nvSpPr>
          <p:spPr bwMode="auto">
            <a:xfrm>
              <a:off x="3786" y="3663"/>
              <a:ext cx="1600" cy="298"/>
            </a:xfrm>
            <a:prstGeom prst="rect">
              <a:avLst/>
            </a:prstGeom>
            <a:noFill/>
            <a:ln w="9525">
              <a:noFill/>
              <a:miter lim="800000"/>
              <a:headEnd/>
              <a:tailEnd/>
            </a:ln>
            <a:effectLst/>
          </p:spPr>
          <p:txBody>
            <a:bodyPr>
              <a:spAutoFit/>
            </a:bodyPr>
            <a:lstStyle/>
            <a:p>
              <a:pPr algn="ctr">
                <a:spcBef>
                  <a:spcPct val="50000"/>
                </a:spcBef>
              </a:pPr>
              <a:r>
                <a:rPr lang="tr-TR" sz="1000" b="1"/>
                <a:t>Transducer</a:t>
              </a:r>
            </a:p>
            <a:p>
              <a:pPr algn="ctr">
                <a:spcBef>
                  <a:spcPct val="50000"/>
                </a:spcBef>
              </a:pPr>
              <a:r>
                <a:rPr lang="tr-TR" sz="1000" b="1"/>
                <a:t>(Dönüştürücü)</a:t>
              </a:r>
            </a:p>
          </p:txBody>
        </p:sp>
        <p:sp>
          <p:nvSpPr>
            <p:cNvPr id="11293" name="Text Box 29"/>
            <p:cNvSpPr txBox="1">
              <a:spLocks noChangeArrowheads="1"/>
            </p:cNvSpPr>
            <p:nvPr/>
          </p:nvSpPr>
          <p:spPr bwMode="auto">
            <a:xfrm>
              <a:off x="2189" y="3748"/>
              <a:ext cx="1224" cy="154"/>
            </a:xfrm>
            <a:prstGeom prst="rect">
              <a:avLst/>
            </a:prstGeom>
            <a:noFill/>
            <a:ln w="9525">
              <a:noFill/>
              <a:miter lim="800000"/>
              <a:headEnd/>
              <a:tailEnd/>
            </a:ln>
            <a:effectLst/>
          </p:spPr>
          <p:txBody>
            <a:bodyPr>
              <a:spAutoFit/>
            </a:bodyPr>
            <a:lstStyle/>
            <a:p>
              <a:pPr algn="ctr">
                <a:spcBef>
                  <a:spcPct val="50000"/>
                </a:spcBef>
              </a:pPr>
              <a:r>
                <a:rPr lang="tr-TR" sz="1000" b="1"/>
                <a:t>Seçici Alıcı</a:t>
              </a:r>
            </a:p>
          </p:txBody>
        </p:sp>
        <p:sp>
          <p:nvSpPr>
            <p:cNvPr id="11294" name="Text Box 30"/>
            <p:cNvSpPr txBox="1">
              <a:spLocks noChangeArrowheads="1"/>
            </p:cNvSpPr>
            <p:nvPr/>
          </p:nvSpPr>
          <p:spPr bwMode="auto">
            <a:xfrm>
              <a:off x="305" y="3748"/>
              <a:ext cx="1413" cy="154"/>
            </a:xfrm>
            <a:prstGeom prst="rect">
              <a:avLst/>
            </a:prstGeom>
            <a:noFill/>
            <a:ln w="9525">
              <a:noFill/>
              <a:miter lim="800000"/>
              <a:headEnd/>
              <a:tailEnd/>
            </a:ln>
            <a:effectLst/>
          </p:spPr>
          <p:txBody>
            <a:bodyPr>
              <a:spAutoFit/>
            </a:bodyPr>
            <a:lstStyle/>
            <a:p>
              <a:pPr algn="ctr">
                <a:spcBef>
                  <a:spcPct val="50000"/>
                </a:spcBef>
              </a:pPr>
              <a:r>
                <a:rPr lang="tr-TR" sz="1000" b="1"/>
                <a:t>Demodülatör</a:t>
              </a:r>
            </a:p>
          </p:txBody>
        </p:sp>
        <p:sp>
          <p:nvSpPr>
            <p:cNvPr id="11295" name="Text Box 31"/>
            <p:cNvSpPr txBox="1">
              <a:spLocks noChangeArrowheads="1"/>
            </p:cNvSpPr>
            <p:nvPr/>
          </p:nvSpPr>
          <p:spPr bwMode="auto">
            <a:xfrm>
              <a:off x="352" y="4058"/>
              <a:ext cx="1224" cy="173"/>
            </a:xfrm>
            <a:prstGeom prst="rect">
              <a:avLst/>
            </a:prstGeom>
            <a:noFill/>
            <a:ln w="9525">
              <a:noFill/>
              <a:miter lim="800000"/>
              <a:headEnd/>
              <a:tailEnd/>
            </a:ln>
            <a:effectLst/>
          </p:spPr>
          <p:txBody>
            <a:bodyPr>
              <a:spAutoFit/>
            </a:bodyPr>
            <a:lstStyle/>
            <a:p>
              <a:pPr algn="ctr">
                <a:spcBef>
                  <a:spcPct val="50000"/>
                </a:spcBef>
              </a:pPr>
              <a:r>
                <a:rPr lang="tr-TR" sz="1200" b="1" u="sng">
                  <a:effectLst>
                    <a:outerShdw blurRad="38100" dist="38100" dir="2700000" algn="tl">
                      <a:srgbClr val="000000"/>
                    </a:outerShdw>
                  </a:effectLst>
                </a:rPr>
                <a:t>Bilgi</a:t>
              </a:r>
            </a:p>
          </p:txBody>
        </p:sp>
        <p:sp>
          <p:nvSpPr>
            <p:cNvPr id="11296" name="Line 32"/>
            <p:cNvSpPr>
              <a:spLocks noChangeShapeType="1"/>
            </p:cNvSpPr>
            <p:nvPr/>
          </p:nvSpPr>
          <p:spPr bwMode="auto">
            <a:xfrm flipV="1">
              <a:off x="2753" y="2855"/>
              <a:ext cx="0" cy="189"/>
            </a:xfrm>
            <a:prstGeom prst="line">
              <a:avLst/>
            </a:prstGeom>
            <a:noFill/>
            <a:ln w="9525">
              <a:solidFill>
                <a:schemeClr val="tx1"/>
              </a:solidFill>
              <a:round/>
              <a:headEnd/>
              <a:tailEnd type="triangle" w="med" len="med"/>
            </a:ln>
            <a:effectLst/>
          </p:spPr>
          <p:txBody>
            <a:bodyPr/>
            <a:lstStyle/>
            <a:p>
              <a:endParaRPr lang="en-US"/>
            </a:p>
          </p:txBody>
        </p:sp>
        <p:sp>
          <p:nvSpPr>
            <p:cNvPr id="11297" name="Text Box 33"/>
            <p:cNvSpPr txBox="1">
              <a:spLocks noChangeArrowheads="1"/>
            </p:cNvSpPr>
            <p:nvPr/>
          </p:nvSpPr>
          <p:spPr bwMode="auto">
            <a:xfrm>
              <a:off x="2143" y="3043"/>
              <a:ext cx="1224" cy="173"/>
            </a:xfrm>
            <a:prstGeom prst="rect">
              <a:avLst/>
            </a:prstGeom>
            <a:noFill/>
            <a:ln w="9525">
              <a:noFill/>
              <a:miter lim="800000"/>
              <a:headEnd/>
              <a:tailEnd/>
            </a:ln>
            <a:effectLst/>
          </p:spPr>
          <p:txBody>
            <a:bodyPr>
              <a:spAutoFit/>
            </a:bodyPr>
            <a:lstStyle/>
            <a:p>
              <a:pPr algn="ctr">
                <a:spcBef>
                  <a:spcPct val="50000"/>
                </a:spcBef>
              </a:pPr>
              <a:r>
                <a:rPr lang="tr-TR" sz="1200" b="1" u="sng">
                  <a:effectLst>
                    <a:outerShdw blurRad="38100" dist="38100" dir="2700000" algn="tl">
                      <a:srgbClr val="000000"/>
                    </a:outerShdw>
                  </a:effectLst>
                </a:rPr>
                <a:t>Bilgi</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8ADD6F7D-EACC-43F4-B714-B083AC67F015}" type="slidenum">
              <a:rPr lang="tr-TR"/>
              <a:pPr/>
              <a:t>20</a:t>
            </a:fld>
            <a:endParaRPr lang="tr-TR"/>
          </a:p>
        </p:txBody>
      </p:sp>
      <p:sp>
        <p:nvSpPr>
          <p:cNvPr id="22530" name="Rectangle 2"/>
          <p:cNvSpPr>
            <a:spLocks noGrp="1" noChangeArrowheads="1"/>
          </p:cNvSpPr>
          <p:nvPr>
            <p:ph type="title"/>
          </p:nvPr>
        </p:nvSpPr>
        <p:spPr/>
        <p:txBody>
          <a:bodyPr/>
          <a:lstStyle/>
          <a:p>
            <a:r>
              <a:rPr lang="tr-TR"/>
              <a:t>Frekans Modülasyonu (FM)</a:t>
            </a:r>
          </a:p>
        </p:txBody>
      </p:sp>
      <p:sp>
        <p:nvSpPr>
          <p:cNvPr id="22531" name="Rectangle 3"/>
          <p:cNvSpPr>
            <a:spLocks noGrp="1" noChangeArrowheads="1"/>
          </p:cNvSpPr>
          <p:nvPr>
            <p:ph type="body" sz="half" idx="1"/>
          </p:nvPr>
        </p:nvSpPr>
        <p:spPr>
          <a:xfrm>
            <a:off x="161925" y="1268413"/>
            <a:ext cx="8820150" cy="1755775"/>
          </a:xfrm>
        </p:spPr>
        <p:txBody>
          <a:bodyPr/>
          <a:lstStyle/>
          <a:p>
            <a:pPr algn="just">
              <a:lnSpc>
                <a:spcPct val="80000"/>
              </a:lnSpc>
            </a:pPr>
            <a:r>
              <a:rPr lang="tr-TR" sz="1800" b="1">
                <a:solidFill>
                  <a:schemeClr val="folHlink"/>
                </a:solidFill>
              </a:rPr>
              <a:t>İlk olarak 1920 lerde ortaya çıkmış ve matematiksel analizi ise ilk olara Bell Telefon Laboratuarları’nda çalışan ünlü matematikçi John R. Carson tarafından gerçekleştirilmiştir.</a:t>
            </a:r>
          </a:p>
          <a:p>
            <a:pPr algn="just">
              <a:lnSpc>
                <a:spcPct val="80000"/>
              </a:lnSpc>
            </a:pPr>
            <a:r>
              <a:rPr lang="tr-TR" sz="1800" b="1"/>
              <a:t>Taşıyıcının frekansı bilgi sinyalinin genliğine orantılı olarak modüle edilir.</a:t>
            </a:r>
          </a:p>
          <a:p>
            <a:pPr algn="just">
              <a:lnSpc>
                <a:spcPct val="80000"/>
              </a:lnSpc>
            </a:pPr>
            <a:r>
              <a:rPr lang="tr-TR" sz="1800" b="1">
                <a:solidFill>
                  <a:schemeClr val="folHlink"/>
                </a:solidFill>
              </a:rPr>
              <a:t>Modüle edilmiş sinyal aşağıdaki gibi ifade edilir;</a:t>
            </a:r>
          </a:p>
        </p:txBody>
      </p:sp>
      <p:graphicFrame>
        <p:nvGraphicFramePr>
          <p:cNvPr id="22532" name="Object 4"/>
          <p:cNvGraphicFramePr>
            <a:graphicFrameLocks noChangeAspect="1"/>
          </p:cNvGraphicFramePr>
          <p:nvPr>
            <p:ph sz="quarter" idx="2"/>
          </p:nvPr>
        </p:nvGraphicFramePr>
        <p:xfrm>
          <a:off x="2592388" y="2889250"/>
          <a:ext cx="4410075" cy="871538"/>
        </p:xfrm>
        <a:graphic>
          <a:graphicData uri="http://schemas.openxmlformats.org/presentationml/2006/ole">
            <p:oleObj spid="_x0000_s22532" name="Denklem" r:id="rId4" imgW="2044440" imgH="507960" progId="Equation.3">
              <p:embed/>
            </p:oleObj>
          </a:graphicData>
        </a:graphic>
      </p:graphicFrame>
      <p:pic>
        <p:nvPicPr>
          <p:cNvPr id="22537" name="Picture 9"/>
          <p:cNvPicPr>
            <a:picLocks noChangeAspect="1" noChangeArrowheads="1"/>
          </p:cNvPicPr>
          <p:nvPr/>
        </p:nvPicPr>
        <p:blipFill>
          <a:blip r:embed="rId5"/>
          <a:srcRect/>
          <a:stretch>
            <a:fillRect/>
          </a:stretch>
        </p:blipFill>
        <p:spPr bwMode="auto">
          <a:xfrm>
            <a:off x="1736725" y="3836988"/>
            <a:ext cx="6076950" cy="2922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EC57AEF3-19E4-4C76-A8DC-1791B8ADA864}" type="slidenum">
              <a:rPr lang="tr-TR"/>
              <a:pPr/>
              <a:t>21</a:t>
            </a:fld>
            <a:endParaRPr lang="tr-TR"/>
          </a:p>
        </p:txBody>
      </p:sp>
      <p:sp>
        <p:nvSpPr>
          <p:cNvPr id="21506" name="Rectangle 2"/>
          <p:cNvSpPr>
            <a:spLocks noGrp="1" noChangeArrowheads="1"/>
          </p:cNvSpPr>
          <p:nvPr>
            <p:ph type="title"/>
          </p:nvPr>
        </p:nvSpPr>
        <p:spPr/>
        <p:txBody>
          <a:bodyPr/>
          <a:lstStyle/>
          <a:p>
            <a:r>
              <a:rPr lang="tr-TR"/>
              <a:t>Faz Modülasyonu (PM)</a:t>
            </a:r>
          </a:p>
        </p:txBody>
      </p:sp>
      <p:sp>
        <p:nvSpPr>
          <p:cNvPr id="21507" name="Rectangle 3"/>
          <p:cNvSpPr>
            <a:spLocks noGrp="1" noChangeArrowheads="1"/>
          </p:cNvSpPr>
          <p:nvPr>
            <p:ph type="body" sz="half" idx="1"/>
          </p:nvPr>
        </p:nvSpPr>
        <p:spPr>
          <a:xfrm>
            <a:off x="0" y="1449388"/>
            <a:ext cx="4678363" cy="3957637"/>
          </a:xfrm>
        </p:spPr>
        <p:txBody>
          <a:bodyPr/>
          <a:lstStyle/>
          <a:p>
            <a:pPr>
              <a:lnSpc>
                <a:spcPct val="90000"/>
              </a:lnSpc>
            </a:pPr>
            <a:r>
              <a:rPr lang="tr-TR" sz="2400" b="1"/>
              <a:t>FM’e çok benzediği için çoğunlukla “</a:t>
            </a:r>
            <a:r>
              <a:rPr lang="tr-TR" sz="2400" b="1">
                <a:solidFill>
                  <a:srgbClr val="FFFF66"/>
                </a:solidFill>
              </a:rPr>
              <a:t>Dolaylı (indirect) FM</a:t>
            </a:r>
            <a:r>
              <a:rPr lang="tr-TR" sz="2400" b="1"/>
              <a:t>” olarakta bilinir.</a:t>
            </a:r>
          </a:p>
          <a:p>
            <a:pPr>
              <a:lnSpc>
                <a:spcPct val="90000"/>
              </a:lnSpc>
            </a:pPr>
            <a:r>
              <a:rPr lang="tr-TR" sz="2400" b="1">
                <a:solidFill>
                  <a:schemeClr val="folHlink"/>
                </a:solidFill>
              </a:rPr>
              <a:t>Taşıyıcı sinyalin faz açısı bilgi sinyaline uygun olarak modüle edilir.</a:t>
            </a:r>
          </a:p>
          <a:p>
            <a:pPr>
              <a:lnSpc>
                <a:spcPct val="90000"/>
              </a:lnSpc>
            </a:pPr>
            <a:r>
              <a:rPr lang="tr-TR" sz="2400" b="1"/>
              <a:t>Modüle edilmiş sinyal aşağıdaki gibi ifade edilir;</a:t>
            </a:r>
          </a:p>
        </p:txBody>
      </p:sp>
      <p:graphicFrame>
        <p:nvGraphicFramePr>
          <p:cNvPr id="21508" name="Object 4"/>
          <p:cNvGraphicFramePr>
            <a:graphicFrameLocks noChangeAspect="1"/>
          </p:cNvGraphicFramePr>
          <p:nvPr>
            <p:ph sz="quarter" idx="2"/>
          </p:nvPr>
        </p:nvGraphicFramePr>
        <p:xfrm>
          <a:off x="476250" y="5734050"/>
          <a:ext cx="4095750" cy="981075"/>
        </p:xfrm>
        <a:graphic>
          <a:graphicData uri="http://schemas.openxmlformats.org/presentationml/2006/ole">
            <p:oleObj spid="_x0000_s21508" name="Denklem" r:id="rId4" imgW="2222280" imgH="482400" progId="Equation.3">
              <p:embed/>
            </p:oleObj>
          </a:graphicData>
        </a:graphic>
      </p:graphicFrame>
      <p:pic>
        <p:nvPicPr>
          <p:cNvPr id="21513" name="Picture 9"/>
          <p:cNvPicPr>
            <a:picLocks noChangeAspect="1" noChangeArrowheads="1"/>
          </p:cNvPicPr>
          <p:nvPr/>
        </p:nvPicPr>
        <p:blipFill>
          <a:blip r:embed="rId5"/>
          <a:srcRect/>
          <a:stretch>
            <a:fillRect/>
          </a:stretch>
        </p:blipFill>
        <p:spPr bwMode="auto">
          <a:xfrm>
            <a:off x="4706938" y="1449388"/>
            <a:ext cx="4318000" cy="3333750"/>
          </a:xfrm>
          <a:prstGeom prst="rect">
            <a:avLst/>
          </a:prstGeom>
          <a:noFill/>
          <a:ln w="9525">
            <a:noFill/>
            <a:miter lim="800000"/>
            <a:headEnd/>
            <a:tailEnd/>
          </a:ln>
        </p:spPr>
      </p:pic>
      <p:pic>
        <p:nvPicPr>
          <p:cNvPr id="21515" name="Picture 11"/>
          <p:cNvPicPr>
            <a:picLocks noChangeAspect="1" noChangeArrowheads="1"/>
          </p:cNvPicPr>
          <p:nvPr>
            <p:ph sz="quarter" idx="3"/>
          </p:nvPr>
        </p:nvPicPr>
        <p:blipFill>
          <a:blip r:embed="rId6"/>
          <a:srcRect/>
          <a:stretch>
            <a:fillRect/>
          </a:stretch>
        </p:blipFill>
        <p:spPr>
          <a:xfrm>
            <a:off x="4710113" y="4922838"/>
            <a:ext cx="4318000" cy="1792287"/>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5393DB82-57C0-4962-B807-2CCB40AA6A1A}" type="slidenum">
              <a:rPr lang="tr-TR"/>
              <a:pPr/>
              <a:t>22</a:t>
            </a:fld>
            <a:endParaRPr lang="tr-TR"/>
          </a:p>
        </p:txBody>
      </p:sp>
      <p:sp>
        <p:nvSpPr>
          <p:cNvPr id="27650" name="Rectangle 2"/>
          <p:cNvSpPr>
            <a:spLocks noGrp="1" noChangeArrowheads="1"/>
          </p:cNvSpPr>
          <p:nvPr>
            <p:ph type="title"/>
          </p:nvPr>
        </p:nvSpPr>
        <p:spPr/>
        <p:txBody>
          <a:bodyPr/>
          <a:lstStyle/>
          <a:p>
            <a:r>
              <a:rPr lang="tr-TR"/>
              <a:t>ASK (Amplitude Shift Keying)</a:t>
            </a:r>
          </a:p>
        </p:txBody>
      </p:sp>
      <p:sp>
        <p:nvSpPr>
          <p:cNvPr id="27651" name="Rectangle 3"/>
          <p:cNvSpPr>
            <a:spLocks noGrp="1" noChangeArrowheads="1"/>
          </p:cNvSpPr>
          <p:nvPr>
            <p:ph type="body" sz="half" idx="1"/>
          </p:nvPr>
        </p:nvSpPr>
        <p:spPr>
          <a:xfrm>
            <a:off x="296863" y="1538288"/>
            <a:ext cx="8523287" cy="1314450"/>
          </a:xfrm>
        </p:spPr>
        <p:txBody>
          <a:bodyPr/>
          <a:lstStyle/>
          <a:p>
            <a:r>
              <a:rPr lang="tr-TR" sz="2800"/>
              <a:t>Bilgi sinyalindeki ikilik 0 ve 1 ler taşıyıcının </a:t>
            </a:r>
            <a:r>
              <a:rPr lang="tr-TR" sz="2800" b="1">
                <a:solidFill>
                  <a:srgbClr val="66FF33"/>
                </a:solidFill>
              </a:rPr>
              <a:t>genliğine</a:t>
            </a:r>
            <a:r>
              <a:rPr lang="tr-TR" sz="2800"/>
              <a:t> aktarılır.</a:t>
            </a:r>
          </a:p>
        </p:txBody>
      </p:sp>
      <p:pic>
        <p:nvPicPr>
          <p:cNvPr id="27659" name="Picture 11"/>
          <p:cNvPicPr>
            <a:picLocks noChangeAspect="1" noChangeArrowheads="1"/>
          </p:cNvPicPr>
          <p:nvPr>
            <p:ph sz="quarter" idx="2"/>
          </p:nvPr>
        </p:nvPicPr>
        <p:blipFill>
          <a:blip r:embed="rId4"/>
          <a:srcRect/>
          <a:stretch>
            <a:fillRect/>
          </a:stretch>
        </p:blipFill>
        <p:spPr>
          <a:xfrm>
            <a:off x="476250" y="3159125"/>
            <a:ext cx="8235950" cy="3408363"/>
          </a:xfrm>
          <a:noFill/>
          <a:ln/>
        </p:spPr>
      </p:pic>
      <p:sp>
        <p:nvSpPr>
          <p:cNvPr id="27661" name="Rectangle 13"/>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7660" name="Object 12"/>
          <p:cNvGraphicFramePr>
            <a:graphicFrameLocks noChangeAspect="1"/>
          </p:cNvGraphicFramePr>
          <p:nvPr/>
        </p:nvGraphicFramePr>
        <p:xfrm>
          <a:off x="5562600" y="2259013"/>
          <a:ext cx="3149600" cy="750887"/>
        </p:xfrm>
        <a:graphic>
          <a:graphicData uri="http://schemas.openxmlformats.org/presentationml/2006/ole">
            <p:oleObj spid="_x0000_s27660" name="Denklem" r:id="rId5" imgW="1574800" imgH="482600" progId="Equation.3">
              <p:embed/>
            </p:oleObj>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E3DBBB0F-ACE4-490A-A12D-3E10D1D00B58}" type="slidenum">
              <a:rPr lang="tr-TR"/>
              <a:pPr/>
              <a:t>23</a:t>
            </a:fld>
            <a:endParaRPr lang="tr-TR"/>
          </a:p>
        </p:txBody>
      </p:sp>
      <p:sp>
        <p:nvSpPr>
          <p:cNvPr id="29698" name="Rectangle 2"/>
          <p:cNvSpPr>
            <a:spLocks noGrp="1" noChangeArrowheads="1"/>
          </p:cNvSpPr>
          <p:nvPr>
            <p:ph type="title"/>
          </p:nvPr>
        </p:nvSpPr>
        <p:spPr/>
        <p:txBody>
          <a:bodyPr/>
          <a:lstStyle/>
          <a:p>
            <a:r>
              <a:rPr lang="tr-TR"/>
              <a:t>FSK (Frequency Shift Keying)</a:t>
            </a:r>
          </a:p>
        </p:txBody>
      </p:sp>
      <p:sp>
        <p:nvSpPr>
          <p:cNvPr id="29706" name="Rectangle 10"/>
          <p:cNvSpPr>
            <a:spLocks noGrp="1" noChangeArrowheads="1"/>
          </p:cNvSpPr>
          <p:nvPr>
            <p:ph type="body" sz="half" idx="1"/>
          </p:nvPr>
        </p:nvSpPr>
        <p:spPr>
          <a:xfrm>
            <a:off x="301625" y="1358900"/>
            <a:ext cx="8567738" cy="2070100"/>
          </a:xfrm>
          <a:noFill/>
          <a:ln/>
        </p:spPr>
        <p:txBody>
          <a:bodyPr/>
          <a:lstStyle/>
          <a:p>
            <a:r>
              <a:rPr lang="tr-TR" sz="2800"/>
              <a:t>Bilgi sinyalindeki lojik 0 ve 1 ler taşıyıcının </a:t>
            </a:r>
            <a:r>
              <a:rPr lang="tr-TR" sz="2800" b="1">
                <a:solidFill>
                  <a:srgbClr val="FF3300"/>
                </a:solidFill>
              </a:rPr>
              <a:t>frekansına</a:t>
            </a:r>
            <a:r>
              <a:rPr lang="tr-TR" sz="2800"/>
              <a:t> aktarılır.</a:t>
            </a:r>
          </a:p>
        </p:txBody>
      </p:sp>
      <p:pic>
        <p:nvPicPr>
          <p:cNvPr id="29715" name="Picture 19"/>
          <p:cNvPicPr>
            <a:picLocks noChangeAspect="1" noChangeArrowheads="1"/>
          </p:cNvPicPr>
          <p:nvPr>
            <p:ph sz="half" idx="2"/>
          </p:nvPr>
        </p:nvPicPr>
        <p:blipFill>
          <a:blip r:embed="rId4"/>
          <a:srcRect/>
          <a:stretch>
            <a:fillRect/>
          </a:stretch>
        </p:blipFill>
        <p:spPr>
          <a:xfrm>
            <a:off x="533400" y="3024188"/>
            <a:ext cx="8088313" cy="3579812"/>
          </a:xfrm>
          <a:noFill/>
          <a:ln/>
        </p:spPr>
      </p:pic>
      <p:sp>
        <p:nvSpPr>
          <p:cNvPr id="29718" name="Rectangle 22"/>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9717" name="Object 21"/>
          <p:cNvGraphicFramePr>
            <a:graphicFrameLocks noChangeAspect="1"/>
          </p:cNvGraphicFramePr>
          <p:nvPr/>
        </p:nvGraphicFramePr>
        <p:xfrm>
          <a:off x="5246688" y="2168525"/>
          <a:ext cx="3375025" cy="792163"/>
        </p:xfrm>
        <a:graphic>
          <a:graphicData uri="http://schemas.openxmlformats.org/presentationml/2006/ole">
            <p:oleObj spid="_x0000_s29717" name="Denklem" r:id="rId5" imgW="1905000" imgH="482600" progId="Equation.3">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549DFEEF-5531-4501-A74E-212EEFA7695D}" type="slidenum">
              <a:rPr lang="tr-TR"/>
              <a:pPr/>
              <a:t>24</a:t>
            </a:fld>
            <a:endParaRPr lang="tr-TR"/>
          </a:p>
        </p:txBody>
      </p:sp>
      <p:sp>
        <p:nvSpPr>
          <p:cNvPr id="28674" name="Rectangle 2"/>
          <p:cNvSpPr>
            <a:spLocks noGrp="1" noChangeArrowheads="1"/>
          </p:cNvSpPr>
          <p:nvPr>
            <p:ph type="title"/>
          </p:nvPr>
        </p:nvSpPr>
        <p:spPr/>
        <p:txBody>
          <a:bodyPr/>
          <a:lstStyle/>
          <a:p>
            <a:r>
              <a:rPr lang="tr-TR"/>
              <a:t>PSK (Phase Shift Keying)</a:t>
            </a:r>
          </a:p>
        </p:txBody>
      </p:sp>
      <p:sp>
        <p:nvSpPr>
          <p:cNvPr id="28675" name="Rectangle 3"/>
          <p:cNvSpPr>
            <a:spLocks noGrp="1" noChangeArrowheads="1"/>
          </p:cNvSpPr>
          <p:nvPr>
            <p:ph type="body" sz="half" idx="1"/>
          </p:nvPr>
        </p:nvSpPr>
        <p:spPr>
          <a:xfrm>
            <a:off x="296863" y="1449388"/>
            <a:ext cx="8415337" cy="1393825"/>
          </a:xfrm>
        </p:spPr>
        <p:txBody>
          <a:bodyPr/>
          <a:lstStyle/>
          <a:p>
            <a:r>
              <a:rPr lang="tr-TR" sz="2800"/>
              <a:t>Bilgi sinyalindeki lojik 0 ve 1 ler taşıyıcının </a:t>
            </a:r>
            <a:r>
              <a:rPr lang="tr-TR" sz="2800" b="1">
                <a:solidFill>
                  <a:srgbClr val="0099FF"/>
                </a:solidFill>
              </a:rPr>
              <a:t>fazına</a:t>
            </a:r>
            <a:r>
              <a:rPr lang="tr-TR" sz="2800"/>
              <a:t> aktarılır.</a:t>
            </a:r>
          </a:p>
        </p:txBody>
      </p:sp>
      <p:pic>
        <p:nvPicPr>
          <p:cNvPr id="28684" name="Picture 12"/>
          <p:cNvPicPr>
            <a:picLocks noChangeAspect="1" noChangeArrowheads="1"/>
          </p:cNvPicPr>
          <p:nvPr>
            <p:ph sz="half" idx="2"/>
          </p:nvPr>
        </p:nvPicPr>
        <p:blipFill>
          <a:blip r:embed="rId4"/>
          <a:srcRect/>
          <a:stretch>
            <a:fillRect/>
          </a:stretch>
        </p:blipFill>
        <p:spPr>
          <a:xfrm>
            <a:off x="341313" y="2979738"/>
            <a:ext cx="8359775" cy="3479800"/>
          </a:xfrm>
          <a:noFill/>
          <a:ln/>
        </p:spPr>
      </p:pic>
      <p:sp>
        <p:nvSpPr>
          <p:cNvPr id="28687" name="Rectangle 15"/>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8686" name="Object 14"/>
          <p:cNvGraphicFramePr>
            <a:graphicFrameLocks noChangeAspect="1"/>
          </p:cNvGraphicFramePr>
          <p:nvPr/>
        </p:nvGraphicFramePr>
        <p:xfrm>
          <a:off x="5651500" y="2124075"/>
          <a:ext cx="3060700" cy="784225"/>
        </p:xfrm>
        <a:graphic>
          <a:graphicData uri="http://schemas.openxmlformats.org/presentationml/2006/ole">
            <p:oleObj spid="_x0000_s28686" name="Denklem" r:id="rId5" imgW="1892300" imgH="482600" progId="Equation.3">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A71769-4CC1-44A0-AACB-60F58998E974}" type="slidenum">
              <a:rPr lang="tr-TR"/>
              <a:pPr/>
              <a:t>25</a:t>
            </a:fld>
            <a:endParaRPr lang="tr-TR"/>
          </a:p>
        </p:txBody>
      </p:sp>
      <p:sp>
        <p:nvSpPr>
          <p:cNvPr id="121858" name="Rectangle 2"/>
          <p:cNvSpPr>
            <a:spLocks noGrp="1" noChangeArrowheads="1"/>
          </p:cNvSpPr>
          <p:nvPr>
            <p:ph type="title"/>
          </p:nvPr>
        </p:nvSpPr>
        <p:spPr/>
        <p:txBody>
          <a:bodyPr/>
          <a:lstStyle/>
          <a:p>
            <a:r>
              <a:rPr lang="tr-TR"/>
              <a:t>Darbe Modülasyonu (PM)</a:t>
            </a:r>
          </a:p>
        </p:txBody>
      </p:sp>
      <p:sp>
        <p:nvSpPr>
          <p:cNvPr id="121859" name="Rectangle 3"/>
          <p:cNvSpPr>
            <a:spLocks noGrp="1" noChangeArrowheads="1"/>
          </p:cNvSpPr>
          <p:nvPr>
            <p:ph type="body" sz="half" idx="1"/>
          </p:nvPr>
        </p:nvSpPr>
        <p:spPr>
          <a:xfrm>
            <a:off x="161925" y="1223963"/>
            <a:ext cx="8820150" cy="3419475"/>
          </a:xfrm>
        </p:spPr>
        <p:txBody>
          <a:bodyPr/>
          <a:lstStyle/>
          <a:p>
            <a:pPr algn="just">
              <a:lnSpc>
                <a:spcPct val="80000"/>
              </a:lnSpc>
            </a:pPr>
            <a:r>
              <a:rPr lang="tr-TR" sz="2000" b="1"/>
              <a:t>Taşıyıcı sürekli bir sinyal olmayıp darbeli bir kare dalgaya benzer.</a:t>
            </a:r>
          </a:p>
          <a:p>
            <a:pPr algn="just">
              <a:lnSpc>
                <a:spcPct val="80000"/>
              </a:lnSpc>
            </a:pPr>
            <a:r>
              <a:rPr lang="tr-TR" sz="2000" b="1"/>
              <a:t>En büyük özelliği bilginin temel bantta kalması ve daha yüksek bir frekanslı bir taşıyıcıya çevrilmemesidir.</a:t>
            </a:r>
          </a:p>
          <a:p>
            <a:pPr algn="just">
              <a:lnSpc>
                <a:spcPct val="80000"/>
              </a:lnSpc>
            </a:pPr>
            <a:r>
              <a:rPr lang="tr-TR" sz="2000" b="1"/>
              <a:t>Genellikle nicelemeli ve nicelemesiz olmak üzere iki kategoriye ayrılır.</a:t>
            </a:r>
          </a:p>
          <a:p>
            <a:pPr algn="just">
              <a:lnSpc>
                <a:spcPct val="80000"/>
              </a:lnSpc>
            </a:pPr>
            <a:r>
              <a:rPr lang="tr-TR" sz="2000" b="1"/>
              <a:t>Her iki kategoride de darbenin değiştirilebilen 3 parametrsi vardır: Darbenin </a:t>
            </a:r>
            <a:r>
              <a:rPr lang="tr-TR" sz="2000" b="1">
                <a:solidFill>
                  <a:srgbClr val="FFFF66"/>
                </a:solidFill>
              </a:rPr>
              <a:t>uzunluğu</a:t>
            </a:r>
            <a:r>
              <a:rPr lang="tr-TR" sz="2000" b="1"/>
              <a:t>, </a:t>
            </a:r>
            <a:r>
              <a:rPr lang="tr-TR" sz="2000" b="1">
                <a:solidFill>
                  <a:srgbClr val="0099FF"/>
                </a:solidFill>
              </a:rPr>
              <a:t>yüksekliği</a:t>
            </a:r>
            <a:r>
              <a:rPr lang="tr-TR" sz="2000" b="1"/>
              <a:t> ve </a:t>
            </a:r>
            <a:r>
              <a:rPr lang="tr-TR" sz="2000" b="1">
                <a:solidFill>
                  <a:srgbClr val="66FF33"/>
                </a:solidFill>
              </a:rPr>
              <a:t>konumu</a:t>
            </a:r>
            <a:r>
              <a:rPr lang="tr-TR" sz="2000" b="1"/>
              <a:t>.</a:t>
            </a:r>
          </a:p>
          <a:p>
            <a:pPr algn="just">
              <a:lnSpc>
                <a:spcPct val="80000"/>
              </a:lnSpc>
            </a:pPr>
            <a:r>
              <a:rPr lang="tr-TR" sz="2000" b="1"/>
              <a:t>Başka bir avantajı: sürekli (AM,FM,PM gibi) bir modülasyon ile birleştirildiğinde çok kanallı bir iletişim sistemi gerçekleştirilebilir.</a:t>
            </a:r>
          </a:p>
        </p:txBody>
      </p:sp>
      <p:pic>
        <p:nvPicPr>
          <p:cNvPr id="121860" name="Picture 4"/>
          <p:cNvPicPr>
            <a:picLocks noChangeAspect="1" noChangeArrowheads="1"/>
          </p:cNvPicPr>
          <p:nvPr>
            <p:ph sz="half" idx="2"/>
          </p:nvPr>
        </p:nvPicPr>
        <p:blipFill>
          <a:blip r:embed="rId3">
            <a:lum contrast="24000"/>
          </a:blip>
          <a:srcRect/>
          <a:stretch>
            <a:fillRect/>
          </a:stretch>
        </p:blipFill>
        <p:spPr>
          <a:xfrm>
            <a:off x="1962150" y="4540250"/>
            <a:ext cx="5807075" cy="226377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420F122-F817-4CB0-B1F4-953BE69B3391}" type="slidenum">
              <a:rPr lang="tr-TR"/>
              <a:pPr/>
              <a:t>26</a:t>
            </a:fld>
            <a:endParaRPr lang="tr-TR"/>
          </a:p>
        </p:txBody>
      </p:sp>
      <p:sp>
        <p:nvSpPr>
          <p:cNvPr id="236546" name="Rectangle 2"/>
          <p:cNvSpPr>
            <a:spLocks noGrp="1" noChangeArrowheads="1"/>
          </p:cNvSpPr>
          <p:nvPr>
            <p:ph type="title"/>
          </p:nvPr>
        </p:nvSpPr>
        <p:spPr/>
        <p:txBody>
          <a:bodyPr/>
          <a:lstStyle/>
          <a:p>
            <a:r>
              <a:rPr lang="tr-TR"/>
              <a:t>Darbe Modülasyonu (PM)</a:t>
            </a:r>
          </a:p>
        </p:txBody>
      </p:sp>
      <p:sp>
        <p:nvSpPr>
          <p:cNvPr id="236547" name="Rectangle 3"/>
          <p:cNvSpPr>
            <a:spLocks noGrp="1" noChangeArrowheads="1"/>
          </p:cNvSpPr>
          <p:nvPr>
            <p:ph type="body" idx="1"/>
          </p:nvPr>
        </p:nvSpPr>
        <p:spPr>
          <a:xfrm>
            <a:off x="161925" y="1179513"/>
            <a:ext cx="8775700" cy="5445125"/>
          </a:xfrm>
        </p:spPr>
        <p:txBody>
          <a:bodyPr/>
          <a:lstStyle/>
          <a:p>
            <a:pPr algn="just">
              <a:lnSpc>
                <a:spcPct val="80000"/>
              </a:lnSpc>
            </a:pPr>
            <a:r>
              <a:rPr lang="tr-TR" sz="1400" b="1"/>
              <a:t>Darbe modülasyonunda, taşıyıcının darbe katarı olması nedeniyle, sürekli dalga modülasyonuna göre üstünlükleri şöyle özetlenebilir:</a:t>
            </a:r>
          </a:p>
          <a:p>
            <a:pPr algn="just">
              <a:lnSpc>
                <a:spcPct val="80000"/>
              </a:lnSpc>
            </a:pPr>
            <a:endParaRPr lang="tr-TR" sz="1400" b="1"/>
          </a:p>
          <a:p>
            <a:pPr lvl="1" algn="just">
              <a:lnSpc>
                <a:spcPct val="80000"/>
              </a:lnSpc>
            </a:pPr>
            <a:r>
              <a:rPr lang="tr-TR" sz="1200">
                <a:solidFill>
                  <a:schemeClr val="tx2"/>
                </a:solidFill>
              </a:rPr>
              <a:t>Darbe modülasyonunda iletilen güç yalnız kısa darbeler içinde yoğunlaşmıştır. Sürekli dalga modülasyonundaki gibi sürekli olarak dağılmamıştır.</a:t>
            </a:r>
          </a:p>
          <a:p>
            <a:pPr lvl="1" algn="just">
              <a:lnSpc>
                <a:spcPct val="80000"/>
              </a:lnSpc>
            </a:pPr>
            <a:r>
              <a:rPr lang="tr-TR" sz="1200">
                <a:solidFill>
                  <a:schemeClr val="hlink"/>
                </a:solidFill>
              </a:rPr>
              <a:t>Darbeler arasındaki boşluklar, diğer mesajlara ait örneklerle doldurularak, tek bir haberleşme sistemi üzerinden birden fazla mesaj işaretinin iletilmesi sağlanabilir.</a:t>
            </a:r>
          </a:p>
          <a:p>
            <a:pPr lvl="1" algn="just">
              <a:lnSpc>
                <a:spcPct val="80000"/>
              </a:lnSpc>
            </a:pPr>
            <a:r>
              <a:rPr lang="tr-TR" sz="1200">
                <a:solidFill>
                  <a:schemeClr val="folHlink"/>
                </a:solidFill>
              </a:rPr>
              <a:t>İşlemler ayrık türden işaretlerle yapıldığı için, son yıllarda tümleşik devre teknolojisindeki büyük gelişmeler, sayısal haberleşme devrelerinin gerçekleşmesini kolaylaştırmıştır.</a:t>
            </a:r>
          </a:p>
          <a:p>
            <a:pPr lvl="1" algn="just">
              <a:lnSpc>
                <a:spcPct val="80000"/>
              </a:lnSpc>
            </a:pPr>
            <a:r>
              <a:rPr lang="tr-TR" sz="1200">
                <a:solidFill>
                  <a:srgbClr val="EDA269"/>
                </a:solidFill>
              </a:rPr>
              <a:t>Sayısal işaret işleme tekniklerindeki ilerlemeler, sayısal işaretlerin daha yaygın kullanılmasına neden olmuştur.</a:t>
            </a:r>
          </a:p>
          <a:p>
            <a:pPr lvl="1" algn="just">
              <a:lnSpc>
                <a:spcPct val="80000"/>
              </a:lnSpc>
            </a:pPr>
            <a:r>
              <a:rPr lang="tr-TR" sz="1200">
                <a:solidFill>
                  <a:schemeClr val="accent1"/>
                </a:solidFill>
              </a:rPr>
              <a:t>Bazı darbe modülasyonlu sistemler gürültü ve diğer bozucu işaretler açısından sürekli dalga haberleşmesinden daha güvenilir bulunmaktadır.</a:t>
            </a:r>
          </a:p>
          <a:p>
            <a:pPr algn="just">
              <a:lnSpc>
                <a:spcPct val="80000"/>
              </a:lnSpc>
              <a:buFont typeface="Wingdings" pitchFamily="2" charset="2"/>
              <a:buNone/>
            </a:pPr>
            <a:endParaRPr lang="tr-TR" sz="1400">
              <a:solidFill>
                <a:schemeClr val="accent1"/>
              </a:solidFill>
            </a:endParaRPr>
          </a:p>
          <a:p>
            <a:pPr algn="just">
              <a:lnSpc>
                <a:spcPct val="80000"/>
              </a:lnSpc>
            </a:pPr>
            <a:r>
              <a:rPr lang="tr-TR" sz="1400" b="1"/>
              <a:t>Sürekli dalga modülasyonu ile darbe modülasyonu arasındaki bir diğer önemli bir fark da, modüle edilmemiş dalga katarının çok önemli miktarda alçak frekans bileşenleri hatta doğru akım bileşeni içermesidir. Bu nedenle, modüle edilmiş dalgaların belirli bir frekans bandına sahip kanallardan iletilebilmesi için ikinci bir modülasyon işlemine ihtiyaç duyulur.  Bu yüksek frekanslı kanallarda bir sürekli dalga modülasyonu, örneğin FM kullanılabilir. Bir kablo üzerinden yapılan iletimde ise, daha farklı modülasyon yöntemleri kullanılır.</a:t>
            </a:r>
          </a:p>
          <a:p>
            <a:pPr algn="just">
              <a:lnSpc>
                <a:spcPct val="80000"/>
              </a:lnSpc>
              <a:buFont typeface="Wingdings" pitchFamily="2" charset="2"/>
              <a:buNone/>
            </a:pPr>
            <a:endParaRPr lang="tr-TR" sz="1400" b="1"/>
          </a:p>
          <a:p>
            <a:pPr algn="just">
              <a:lnSpc>
                <a:spcPct val="80000"/>
              </a:lnSpc>
            </a:pPr>
            <a:r>
              <a:rPr lang="tr-TR" sz="1400" b="1">
                <a:solidFill>
                  <a:schemeClr val="folHlink"/>
                </a:solidFill>
              </a:rPr>
              <a:t>Darbe modülasyonunda değiştirilebilen 3 parametre vardır:</a:t>
            </a:r>
          </a:p>
          <a:p>
            <a:pPr lvl="1" algn="just">
              <a:lnSpc>
                <a:spcPct val="80000"/>
              </a:lnSpc>
            </a:pPr>
            <a:r>
              <a:rPr lang="tr-TR" sz="1200">
                <a:solidFill>
                  <a:schemeClr val="hlink"/>
                </a:solidFill>
              </a:rPr>
              <a:t>Darbenin uzunluğu,</a:t>
            </a:r>
          </a:p>
          <a:p>
            <a:pPr lvl="1" algn="just">
              <a:lnSpc>
                <a:spcPct val="80000"/>
              </a:lnSpc>
            </a:pPr>
            <a:r>
              <a:rPr lang="tr-TR" sz="1200">
                <a:solidFill>
                  <a:schemeClr val="folHlink"/>
                </a:solidFill>
              </a:rPr>
              <a:t>Yüksekliği (genliği) ve</a:t>
            </a:r>
          </a:p>
          <a:p>
            <a:pPr lvl="1" algn="just">
              <a:lnSpc>
                <a:spcPct val="80000"/>
              </a:lnSpc>
            </a:pPr>
            <a:r>
              <a:rPr lang="tr-TR" sz="1200">
                <a:solidFill>
                  <a:schemeClr val="hlink"/>
                </a:solidFill>
              </a:rPr>
              <a:t>Konumu</a:t>
            </a:r>
          </a:p>
          <a:p>
            <a:pPr algn="just">
              <a:lnSpc>
                <a:spcPct val="80000"/>
              </a:lnSpc>
              <a:buFont typeface="Wingdings" pitchFamily="2" charset="2"/>
              <a:buNone/>
            </a:pPr>
            <a:endParaRPr lang="tr-TR" sz="1400">
              <a:solidFill>
                <a:schemeClr val="hlink"/>
              </a:solidFill>
            </a:endParaRPr>
          </a:p>
          <a:p>
            <a:pPr algn="just">
              <a:lnSpc>
                <a:spcPct val="80000"/>
              </a:lnSpc>
            </a:pPr>
            <a:r>
              <a:rPr lang="tr-TR" sz="1400" b="1"/>
              <a:t>Darbe modülasyonu gerçekleştirilirken, ilk önemli adım; verilen bir mesaj işaretini ayrık örneklerden oluşan değerlere dönüştürme (örnekleme) işlemidir.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25E3A575-A941-498E-B040-8A7FBE06DEBC}" type="slidenum">
              <a:rPr lang="tr-TR"/>
              <a:pPr/>
              <a:t>27</a:t>
            </a:fld>
            <a:endParaRPr lang="tr-TR"/>
          </a:p>
        </p:txBody>
      </p:sp>
      <p:sp>
        <p:nvSpPr>
          <p:cNvPr id="26626" name="Rectangle 2"/>
          <p:cNvSpPr>
            <a:spLocks noGrp="1" noChangeArrowheads="1"/>
          </p:cNvSpPr>
          <p:nvPr>
            <p:ph type="title"/>
          </p:nvPr>
        </p:nvSpPr>
        <p:spPr/>
        <p:txBody>
          <a:bodyPr/>
          <a:lstStyle/>
          <a:p>
            <a:r>
              <a:rPr lang="tr-TR"/>
              <a:t>Örnekleme Teoremi</a:t>
            </a:r>
          </a:p>
        </p:txBody>
      </p:sp>
      <p:sp>
        <p:nvSpPr>
          <p:cNvPr id="26627" name="Rectangle 3"/>
          <p:cNvSpPr>
            <a:spLocks noGrp="1" noChangeArrowheads="1"/>
          </p:cNvSpPr>
          <p:nvPr>
            <p:ph type="body" idx="1"/>
          </p:nvPr>
        </p:nvSpPr>
        <p:spPr>
          <a:xfrm>
            <a:off x="206375" y="1179513"/>
            <a:ext cx="8775700" cy="5535612"/>
          </a:xfrm>
        </p:spPr>
        <p:txBody>
          <a:bodyPr/>
          <a:lstStyle/>
          <a:p>
            <a:pPr algn="just">
              <a:lnSpc>
                <a:spcPct val="90000"/>
              </a:lnSpc>
            </a:pPr>
            <a:r>
              <a:rPr lang="tr-TR" sz="2000"/>
              <a:t>Bu teorem </a:t>
            </a:r>
            <a:r>
              <a:rPr lang="tr-TR" sz="2000" b="1">
                <a:solidFill>
                  <a:srgbClr val="66FF33"/>
                </a:solidFill>
              </a:rPr>
              <a:t>Shannon</a:t>
            </a:r>
            <a:r>
              <a:rPr lang="tr-TR" sz="2000"/>
              <a:t> örnekleme teoremi veya </a:t>
            </a:r>
            <a:r>
              <a:rPr lang="tr-TR" sz="2000" b="1">
                <a:solidFill>
                  <a:srgbClr val="66FF33"/>
                </a:solidFill>
              </a:rPr>
              <a:t>Nyquist</a:t>
            </a:r>
            <a:r>
              <a:rPr lang="tr-TR" sz="2000"/>
              <a:t> örnekleme teoremi olarak da adlandırılır.</a:t>
            </a:r>
          </a:p>
          <a:p>
            <a:pPr algn="just">
              <a:lnSpc>
                <a:spcPct val="90000"/>
              </a:lnSpc>
            </a:pPr>
            <a:r>
              <a:rPr lang="tr-TR" sz="2000">
                <a:solidFill>
                  <a:schemeClr val="folHlink"/>
                </a:solidFill>
              </a:rPr>
              <a:t>Teorem temel olarak sınırlı bantlı bir x(t) analog işaretinin yeniden ve bozulmadan elde edilebilmesi için örnekleme işleminin nasıl olması gerektiğini açıklar.</a:t>
            </a:r>
          </a:p>
          <a:p>
            <a:pPr algn="just">
              <a:lnSpc>
                <a:spcPct val="90000"/>
              </a:lnSpc>
            </a:pPr>
            <a:r>
              <a:rPr lang="tr-TR" sz="2000" b="1">
                <a:solidFill>
                  <a:srgbClr val="66FF33"/>
                </a:solidFill>
              </a:rPr>
              <a:t>Örnekleme teoremi;</a:t>
            </a:r>
            <a:r>
              <a:rPr lang="tr-TR" sz="2000"/>
              <a:t> </a:t>
            </a:r>
            <a:r>
              <a:rPr lang="tr-TR" sz="2000" b="1" i="1"/>
              <a:t>W</a:t>
            </a:r>
            <a:r>
              <a:rPr lang="tr-TR" sz="2000"/>
              <a:t> frekansı ile bandı sınırlı bir </a:t>
            </a:r>
            <a:r>
              <a:rPr lang="tr-TR" sz="2000" b="1" i="1"/>
              <a:t>x(t)</a:t>
            </a:r>
            <a:r>
              <a:rPr lang="tr-TR" sz="2000"/>
              <a:t> işaretinden eşit </a:t>
            </a:r>
            <a:r>
              <a:rPr lang="tr-TR" sz="2000" b="1" i="1"/>
              <a:t>T</a:t>
            </a:r>
            <a:r>
              <a:rPr lang="tr-TR" sz="2000"/>
              <a:t> zaman aralıklarında alınan </a:t>
            </a:r>
            <a:r>
              <a:rPr lang="tr-TR" sz="2000" b="1" i="1"/>
              <a:t>x(nT)</a:t>
            </a:r>
            <a:r>
              <a:rPr lang="tr-TR" sz="2000"/>
              <a:t> örnek değerleri kullanılarak, işaretin tekrar ve bozulmasız olarak elde edilmesi için gerek ve yeter koşul</a:t>
            </a:r>
          </a:p>
          <a:p>
            <a:pPr algn="just">
              <a:lnSpc>
                <a:spcPct val="90000"/>
              </a:lnSpc>
            </a:pPr>
            <a:endParaRPr lang="tr-TR" sz="2000"/>
          </a:p>
          <a:p>
            <a:pPr algn="just">
              <a:lnSpc>
                <a:spcPct val="90000"/>
              </a:lnSpc>
            </a:pPr>
            <a:endParaRPr lang="tr-TR" sz="2000"/>
          </a:p>
          <a:p>
            <a:pPr algn="just">
              <a:lnSpc>
                <a:spcPct val="90000"/>
              </a:lnSpc>
            </a:pPr>
            <a:r>
              <a:rPr lang="tr-TR" sz="2000"/>
              <a:t> </a:t>
            </a:r>
            <a:r>
              <a:rPr lang="tr-TR" sz="2000">
                <a:solidFill>
                  <a:schemeClr val="folHlink"/>
                </a:solidFill>
              </a:rPr>
              <a:t>Bu koşul altında </a:t>
            </a:r>
            <a:r>
              <a:rPr lang="tr-TR" sz="2000" b="1" i="1">
                <a:solidFill>
                  <a:schemeClr val="folHlink"/>
                </a:solidFill>
              </a:rPr>
              <a:t>x(t)</a:t>
            </a:r>
            <a:r>
              <a:rPr lang="tr-TR" sz="2000">
                <a:solidFill>
                  <a:schemeClr val="folHlink"/>
                </a:solidFill>
              </a:rPr>
              <a:t> işareti</a:t>
            </a:r>
          </a:p>
          <a:p>
            <a:pPr algn="just">
              <a:lnSpc>
                <a:spcPct val="90000"/>
              </a:lnSpc>
              <a:buFont typeface="Wingdings" pitchFamily="2" charset="2"/>
              <a:buNone/>
            </a:pPr>
            <a:r>
              <a:rPr lang="tr-TR" sz="2000">
                <a:solidFill>
                  <a:schemeClr val="folHlink"/>
                </a:solidFill>
              </a:rPr>
              <a:t>     ifadesinden elde edilebilir.</a:t>
            </a:r>
          </a:p>
          <a:p>
            <a:pPr algn="just">
              <a:lnSpc>
                <a:spcPct val="90000"/>
              </a:lnSpc>
              <a:buFont typeface="Wingdings" pitchFamily="2" charset="2"/>
              <a:buNone/>
            </a:pPr>
            <a:endParaRPr lang="tr-TR" sz="2000">
              <a:solidFill>
                <a:schemeClr val="folHlink"/>
              </a:solidFill>
            </a:endParaRPr>
          </a:p>
          <a:p>
            <a:pPr algn="just">
              <a:lnSpc>
                <a:spcPct val="90000"/>
              </a:lnSpc>
              <a:buFont typeface="Wingdings" pitchFamily="2" charset="2"/>
              <a:buNone/>
            </a:pPr>
            <a:endParaRPr lang="tr-TR" sz="2000">
              <a:solidFill>
                <a:schemeClr val="folHlink"/>
              </a:solidFill>
            </a:endParaRPr>
          </a:p>
          <a:p>
            <a:pPr algn="just">
              <a:lnSpc>
                <a:spcPct val="90000"/>
              </a:lnSpc>
            </a:pPr>
            <a:r>
              <a:rPr lang="tr-TR" sz="2000"/>
              <a:t>Gerekenden daha düşük bir frekansla örnekleme yapılırsa bu durumda </a:t>
            </a:r>
            <a:r>
              <a:rPr lang="tr-TR" sz="2000" b="1">
                <a:solidFill>
                  <a:srgbClr val="66FF33"/>
                </a:solidFill>
              </a:rPr>
              <a:t>“katlanma”</a:t>
            </a:r>
            <a:r>
              <a:rPr lang="tr-TR" sz="2000"/>
              <a:t> oluşur.</a:t>
            </a:r>
          </a:p>
        </p:txBody>
      </p:sp>
      <p:sp>
        <p:nvSpPr>
          <p:cNvPr id="26629"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6628" name="Object 4"/>
          <p:cNvGraphicFramePr>
            <a:graphicFrameLocks noChangeAspect="1"/>
          </p:cNvGraphicFramePr>
          <p:nvPr/>
        </p:nvGraphicFramePr>
        <p:xfrm>
          <a:off x="5111750" y="3833813"/>
          <a:ext cx="1485900" cy="715962"/>
        </p:xfrm>
        <a:graphic>
          <a:graphicData uri="http://schemas.openxmlformats.org/presentationml/2006/ole">
            <p:oleObj spid="_x0000_s26628" r:id="rId4" imgW="812447" imgH="393529" progId="Equation.DSMT4">
              <p:embed/>
            </p:oleObj>
          </a:graphicData>
        </a:graphic>
      </p:graphicFrame>
      <p:sp>
        <p:nvSpPr>
          <p:cNvPr id="26631" name="Rectangle 7"/>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6630" name="Object 6"/>
          <p:cNvGraphicFramePr>
            <a:graphicFrameLocks noChangeAspect="1"/>
          </p:cNvGraphicFramePr>
          <p:nvPr/>
        </p:nvGraphicFramePr>
        <p:xfrm>
          <a:off x="5111750" y="4597400"/>
          <a:ext cx="3105150" cy="1081088"/>
        </p:xfrm>
        <a:graphic>
          <a:graphicData uri="http://schemas.openxmlformats.org/presentationml/2006/ole">
            <p:oleObj spid="_x0000_s26630" r:id="rId5" imgW="1943100" imgH="800100" progId="Equation.DSMT4">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CE59253-43FE-47E1-9620-7210D306D4A4}" type="slidenum">
              <a:rPr lang="tr-TR"/>
              <a:pPr/>
              <a:t>28</a:t>
            </a:fld>
            <a:endParaRPr lang="tr-TR"/>
          </a:p>
        </p:txBody>
      </p:sp>
      <p:sp>
        <p:nvSpPr>
          <p:cNvPr id="31746" name="Rectangle 2"/>
          <p:cNvSpPr>
            <a:spLocks noGrp="1" noChangeArrowheads="1"/>
          </p:cNvSpPr>
          <p:nvPr>
            <p:ph type="title"/>
          </p:nvPr>
        </p:nvSpPr>
        <p:spPr/>
        <p:txBody>
          <a:bodyPr/>
          <a:lstStyle/>
          <a:p>
            <a:r>
              <a:rPr lang="tr-TR" sz="4200"/>
              <a:t>Darbe Genlik Modülasyonu (PAM)</a:t>
            </a:r>
          </a:p>
        </p:txBody>
      </p:sp>
      <p:sp>
        <p:nvSpPr>
          <p:cNvPr id="31747" name="Rectangle 3"/>
          <p:cNvSpPr>
            <a:spLocks noGrp="1" noChangeArrowheads="1"/>
          </p:cNvSpPr>
          <p:nvPr>
            <p:ph type="body" sz="half" idx="1"/>
          </p:nvPr>
        </p:nvSpPr>
        <p:spPr>
          <a:xfrm>
            <a:off x="161925" y="1223963"/>
            <a:ext cx="8801100" cy="1935162"/>
          </a:xfrm>
        </p:spPr>
        <p:txBody>
          <a:bodyPr/>
          <a:lstStyle/>
          <a:p>
            <a:pPr algn="just">
              <a:lnSpc>
                <a:spcPct val="90000"/>
              </a:lnSpc>
            </a:pPr>
            <a:r>
              <a:rPr lang="tr-TR" sz="2400" b="1"/>
              <a:t>Darbe Genlik Modülasyonunda analog bir sinyal </a:t>
            </a:r>
            <a:r>
              <a:rPr lang="tr-TR" sz="2400" b="1">
                <a:solidFill>
                  <a:srgbClr val="0099FF"/>
                </a:solidFill>
              </a:rPr>
              <a:t>kare dalga taşıyıcı</a:t>
            </a:r>
            <a:r>
              <a:rPr lang="tr-TR" sz="2400" b="1"/>
              <a:t> sinyalin genliğine modüle edilir.</a:t>
            </a:r>
          </a:p>
          <a:p>
            <a:pPr algn="just">
              <a:lnSpc>
                <a:spcPct val="90000"/>
              </a:lnSpc>
            </a:pPr>
            <a:r>
              <a:rPr lang="tr-TR" sz="2400" b="1">
                <a:solidFill>
                  <a:srgbClr val="FFFF66"/>
                </a:solidFill>
              </a:rPr>
              <a:t>Çıkış, bilgi sinyali ile taşıyıcı sinyalin çarpımıdır.</a:t>
            </a:r>
          </a:p>
          <a:p>
            <a:pPr algn="just">
              <a:lnSpc>
                <a:spcPct val="90000"/>
              </a:lnSpc>
            </a:pPr>
            <a:r>
              <a:rPr lang="tr-TR" sz="2400" b="1">
                <a:solidFill>
                  <a:schemeClr val="accent1"/>
                </a:solidFill>
              </a:rPr>
              <a:t>Çıkış sinyali aşağıdaki gibi ifade edilebilir</a:t>
            </a:r>
          </a:p>
        </p:txBody>
      </p:sp>
      <p:graphicFrame>
        <p:nvGraphicFramePr>
          <p:cNvPr id="31748" name="Object 4"/>
          <p:cNvGraphicFramePr>
            <a:graphicFrameLocks noChangeAspect="1"/>
          </p:cNvGraphicFramePr>
          <p:nvPr>
            <p:ph sz="quarter" idx="2"/>
          </p:nvPr>
        </p:nvGraphicFramePr>
        <p:xfrm>
          <a:off x="1916113" y="3140075"/>
          <a:ext cx="5376862" cy="558800"/>
        </p:xfrm>
        <a:graphic>
          <a:graphicData uri="http://schemas.openxmlformats.org/presentationml/2006/ole">
            <p:oleObj spid="_x0000_s31748" name="Denklem" r:id="rId4" imgW="2222280" imgH="228600" progId="Equation.3">
              <p:embed/>
            </p:oleObj>
          </a:graphicData>
        </a:graphic>
      </p:graphicFrame>
      <p:pic>
        <p:nvPicPr>
          <p:cNvPr id="31760" name="Picture 16"/>
          <p:cNvPicPr>
            <a:picLocks noChangeAspect="1" noChangeArrowheads="1"/>
          </p:cNvPicPr>
          <p:nvPr>
            <p:ph sz="quarter" idx="3"/>
          </p:nvPr>
        </p:nvPicPr>
        <p:blipFill>
          <a:blip r:embed="rId5"/>
          <a:srcRect/>
          <a:stretch>
            <a:fillRect/>
          </a:stretch>
        </p:blipFill>
        <p:spPr>
          <a:xfrm>
            <a:off x="520700" y="3779838"/>
            <a:ext cx="8147050" cy="2844800"/>
          </a:xfrm>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076A8A9-6967-474E-A35D-1D87139D0ABE}" type="slidenum">
              <a:rPr lang="tr-TR"/>
              <a:pPr/>
              <a:t>29</a:t>
            </a:fld>
            <a:endParaRPr lang="tr-TR"/>
          </a:p>
        </p:txBody>
      </p:sp>
      <p:sp>
        <p:nvSpPr>
          <p:cNvPr id="32770" name="Rectangle 2"/>
          <p:cNvSpPr>
            <a:spLocks noGrp="1" noChangeArrowheads="1"/>
          </p:cNvSpPr>
          <p:nvPr>
            <p:ph type="title"/>
          </p:nvPr>
        </p:nvSpPr>
        <p:spPr/>
        <p:txBody>
          <a:bodyPr/>
          <a:lstStyle/>
          <a:p>
            <a:r>
              <a:rPr lang="tr-TR" sz="4200"/>
              <a:t>Darbe Süresi Modülasyonu (PDM)</a:t>
            </a:r>
          </a:p>
        </p:txBody>
      </p:sp>
      <p:sp>
        <p:nvSpPr>
          <p:cNvPr id="32771" name="Rectangle 3"/>
          <p:cNvSpPr>
            <a:spLocks noGrp="1" noChangeArrowheads="1"/>
          </p:cNvSpPr>
          <p:nvPr>
            <p:ph type="body" sz="half" idx="1"/>
          </p:nvPr>
        </p:nvSpPr>
        <p:spPr>
          <a:xfrm>
            <a:off x="206375" y="1223963"/>
            <a:ext cx="4591050" cy="5354637"/>
          </a:xfrm>
        </p:spPr>
        <p:txBody>
          <a:bodyPr/>
          <a:lstStyle/>
          <a:p>
            <a:pPr>
              <a:lnSpc>
                <a:spcPct val="80000"/>
              </a:lnSpc>
            </a:pPr>
            <a:r>
              <a:rPr lang="tr-TR" sz="2000" b="1">
                <a:solidFill>
                  <a:schemeClr val="hlink"/>
                </a:solidFill>
              </a:rPr>
              <a:t>Darbe Genişlik Modülasyonunda bilgi sinyali, taşıyıcı kare dalga sinyalin darbe genişliğine modüle edilir. Bilgi sinyalinin genliği ile orantılı taşıyıcı sinyalindeki kare dalgaların genişliği artar veya azalır.</a:t>
            </a:r>
          </a:p>
          <a:p>
            <a:pPr>
              <a:lnSpc>
                <a:spcPct val="80000"/>
              </a:lnSpc>
            </a:pPr>
            <a:r>
              <a:rPr lang="tr-TR" sz="2000" b="1">
                <a:solidFill>
                  <a:schemeClr val="accent1"/>
                </a:solidFill>
              </a:rPr>
              <a:t>Bir PDM de kare dalganın ön, arka veya her iki kenarı birden yer değiştirebilir.</a:t>
            </a:r>
          </a:p>
          <a:p>
            <a:pPr>
              <a:lnSpc>
                <a:spcPct val="80000"/>
              </a:lnSpc>
              <a:buFont typeface="Wingdings" pitchFamily="2" charset="2"/>
              <a:buNone/>
            </a:pPr>
            <a:endParaRPr lang="tr-TR" sz="2000" b="1"/>
          </a:p>
          <a:p>
            <a:pPr>
              <a:lnSpc>
                <a:spcPct val="80000"/>
              </a:lnSpc>
            </a:pPr>
            <a:r>
              <a:rPr lang="tr-TR" sz="2000" b="1"/>
              <a:t>Matematiksel olarak yandaki gibi ifade edilebilir.</a:t>
            </a:r>
          </a:p>
          <a:p>
            <a:pPr>
              <a:lnSpc>
                <a:spcPct val="80000"/>
              </a:lnSpc>
            </a:pPr>
            <a:r>
              <a:rPr lang="tr-TR" sz="2000" b="1">
                <a:solidFill>
                  <a:schemeClr val="tx2"/>
                </a:solidFill>
              </a:rPr>
              <a:t>Burada örnekleme süresi T=1/f</a:t>
            </a:r>
            <a:r>
              <a:rPr lang="tr-TR" sz="2000" b="1" baseline="-25000">
                <a:solidFill>
                  <a:schemeClr val="tx2"/>
                </a:solidFill>
              </a:rPr>
              <a:t>s</a:t>
            </a:r>
            <a:r>
              <a:rPr lang="tr-TR" sz="2000" b="1">
                <a:solidFill>
                  <a:schemeClr val="tx2"/>
                </a:solidFill>
              </a:rPr>
              <a:t> ve m örneklenen sinyallerin (kanal) sayısıdır. K sistem sabiti ve </a:t>
            </a:r>
            <a:r>
              <a:rPr lang="tr-TR" sz="2000" b="1">
                <a:solidFill>
                  <a:schemeClr val="tx2"/>
                </a:solidFill>
                <a:sym typeface="Symbol" pitchFamily="18" charset="2"/>
              </a:rPr>
              <a:t> ise darbenin genişliğidir.</a:t>
            </a:r>
          </a:p>
        </p:txBody>
      </p:sp>
      <p:graphicFrame>
        <p:nvGraphicFramePr>
          <p:cNvPr id="32772" name="Object 4"/>
          <p:cNvGraphicFramePr>
            <a:graphicFrameLocks noChangeAspect="1"/>
          </p:cNvGraphicFramePr>
          <p:nvPr>
            <p:ph sz="quarter" idx="2"/>
          </p:nvPr>
        </p:nvGraphicFramePr>
        <p:xfrm>
          <a:off x="4843463" y="5724525"/>
          <a:ext cx="3959225" cy="852488"/>
        </p:xfrm>
        <a:graphic>
          <a:graphicData uri="http://schemas.openxmlformats.org/presentationml/2006/ole">
            <p:oleObj spid="_x0000_s32772" name="Denklem" r:id="rId4" imgW="1295280" imgH="393480" progId="Equation.3">
              <p:embed/>
            </p:oleObj>
          </a:graphicData>
        </a:graphic>
      </p:graphicFrame>
      <p:pic>
        <p:nvPicPr>
          <p:cNvPr id="32782" name="Picture 14"/>
          <p:cNvPicPr>
            <a:picLocks noChangeAspect="1" noChangeArrowheads="1"/>
          </p:cNvPicPr>
          <p:nvPr>
            <p:ph sz="quarter" idx="3"/>
          </p:nvPr>
        </p:nvPicPr>
        <p:blipFill>
          <a:blip r:embed="rId5">
            <a:lum contrast="18000"/>
          </a:blip>
          <a:srcRect/>
          <a:stretch>
            <a:fillRect/>
          </a:stretch>
        </p:blipFill>
        <p:spPr>
          <a:xfrm>
            <a:off x="4843463" y="1268413"/>
            <a:ext cx="3959225" cy="4321175"/>
          </a:xfrm>
          <a:solidFill>
            <a:srgbClr val="FFFFFF"/>
          </a:solid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100609F-5D06-4C7E-AFF2-ED85DA5B1A33}" type="slidenum">
              <a:rPr lang="tr-TR"/>
              <a:pPr/>
              <a:t>3</a:t>
            </a:fld>
            <a:endParaRPr lang="tr-TR"/>
          </a:p>
        </p:txBody>
      </p:sp>
      <p:sp>
        <p:nvSpPr>
          <p:cNvPr id="13314" name="Rectangle 2"/>
          <p:cNvSpPr>
            <a:spLocks noGrp="1" noChangeArrowheads="1"/>
          </p:cNvSpPr>
          <p:nvPr>
            <p:ph type="title"/>
          </p:nvPr>
        </p:nvSpPr>
        <p:spPr/>
        <p:txBody>
          <a:bodyPr/>
          <a:lstStyle/>
          <a:p>
            <a:r>
              <a:rPr lang="tr-TR"/>
              <a:t>Haberleşme Türleri</a:t>
            </a:r>
          </a:p>
        </p:txBody>
      </p:sp>
      <p:sp>
        <p:nvSpPr>
          <p:cNvPr id="13315" name="Rectangle 3"/>
          <p:cNvSpPr>
            <a:spLocks noGrp="1" noChangeArrowheads="1"/>
          </p:cNvSpPr>
          <p:nvPr>
            <p:ph type="body" idx="1"/>
          </p:nvPr>
        </p:nvSpPr>
        <p:spPr/>
        <p:txBody>
          <a:bodyPr/>
          <a:lstStyle/>
          <a:p>
            <a:pPr algn="just"/>
            <a:r>
              <a:rPr lang="tr-TR" b="1"/>
              <a:t>Ortam Türüne Göre</a:t>
            </a:r>
          </a:p>
          <a:p>
            <a:pPr lvl="1" algn="just"/>
            <a:r>
              <a:rPr lang="tr-TR" b="1">
                <a:solidFill>
                  <a:srgbClr val="EDA269"/>
                </a:solidFill>
              </a:rPr>
              <a:t>Kablolu Haberleşme</a:t>
            </a:r>
          </a:p>
          <a:p>
            <a:pPr lvl="1" algn="just"/>
            <a:r>
              <a:rPr lang="tr-TR" b="1">
                <a:solidFill>
                  <a:srgbClr val="EDA269"/>
                </a:solidFill>
              </a:rPr>
              <a:t>Kablosuz (Wireless) Haberleşme</a:t>
            </a:r>
          </a:p>
          <a:p>
            <a:pPr algn="just"/>
            <a:endParaRPr lang="tr-TR" b="1">
              <a:solidFill>
                <a:srgbClr val="EDA269"/>
              </a:solidFill>
            </a:endParaRPr>
          </a:p>
          <a:p>
            <a:pPr algn="just"/>
            <a:r>
              <a:rPr lang="tr-TR" b="1"/>
              <a:t>Sinyale Türüne Göre</a:t>
            </a:r>
          </a:p>
          <a:p>
            <a:pPr lvl="1" algn="just"/>
            <a:r>
              <a:rPr lang="tr-TR" b="1">
                <a:solidFill>
                  <a:srgbClr val="EDA269"/>
                </a:solidFill>
              </a:rPr>
              <a:t>Analog Haberleşme</a:t>
            </a:r>
          </a:p>
          <a:p>
            <a:pPr lvl="1" algn="just"/>
            <a:r>
              <a:rPr lang="tr-TR" b="1">
                <a:solidFill>
                  <a:srgbClr val="EDA269"/>
                </a:solidFill>
              </a:rPr>
              <a:t>Sayısal (Dijital) Haberleşme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E5521D8-75B2-476F-9866-849C43E98826}" type="slidenum">
              <a:rPr lang="tr-TR"/>
              <a:pPr/>
              <a:t>30</a:t>
            </a:fld>
            <a:endParaRPr lang="tr-TR"/>
          </a:p>
        </p:txBody>
      </p:sp>
      <p:sp>
        <p:nvSpPr>
          <p:cNvPr id="238594" name="Rectangle 2"/>
          <p:cNvSpPr>
            <a:spLocks noGrp="1" noChangeArrowheads="1"/>
          </p:cNvSpPr>
          <p:nvPr>
            <p:ph type="title"/>
          </p:nvPr>
        </p:nvSpPr>
        <p:spPr/>
        <p:txBody>
          <a:bodyPr/>
          <a:lstStyle/>
          <a:p>
            <a:r>
              <a:rPr lang="tr-TR" sz="4000"/>
              <a:t>Darbe Konumu Modülasyonu (PPM)</a:t>
            </a:r>
          </a:p>
        </p:txBody>
      </p:sp>
      <p:sp>
        <p:nvSpPr>
          <p:cNvPr id="238595" name="Rectangle 3"/>
          <p:cNvSpPr>
            <a:spLocks noGrp="1" noChangeArrowheads="1"/>
          </p:cNvSpPr>
          <p:nvPr>
            <p:ph type="body" sz="half" idx="1"/>
          </p:nvPr>
        </p:nvSpPr>
        <p:spPr>
          <a:xfrm>
            <a:off x="206375" y="1223963"/>
            <a:ext cx="4770438" cy="5445125"/>
          </a:xfrm>
        </p:spPr>
        <p:txBody>
          <a:bodyPr/>
          <a:lstStyle/>
          <a:p>
            <a:pPr>
              <a:lnSpc>
                <a:spcPct val="90000"/>
              </a:lnSpc>
            </a:pPr>
            <a:r>
              <a:rPr lang="tr-TR" sz="1800" b="1"/>
              <a:t>PPM modülasyonu ve PDM modülasyonu biri birine çok yakın iki modülasyon türüdür.</a:t>
            </a:r>
          </a:p>
          <a:p>
            <a:pPr>
              <a:lnSpc>
                <a:spcPct val="90000"/>
              </a:lnSpc>
            </a:pPr>
            <a:r>
              <a:rPr lang="tr-TR" sz="1800" b="1">
                <a:solidFill>
                  <a:schemeClr val="folHlink"/>
                </a:solidFill>
              </a:rPr>
              <a:t>Genellikle PPM dalgası, PDM modülasyonundan sonra ilave bir işlemle üretilir.</a:t>
            </a:r>
          </a:p>
          <a:p>
            <a:pPr>
              <a:lnSpc>
                <a:spcPct val="90000"/>
              </a:lnSpc>
            </a:pPr>
            <a:r>
              <a:rPr lang="tr-TR" sz="1800" b="1"/>
              <a:t>PPM genelde PDM dalgasından elde edilir.</a:t>
            </a:r>
          </a:p>
          <a:p>
            <a:pPr>
              <a:lnSpc>
                <a:spcPct val="90000"/>
              </a:lnSpc>
            </a:pPr>
            <a:r>
              <a:rPr lang="tr-TR" sz="1800" b="1">
                <a:solidFill>
                  <a:schemeClr val="folHlink"/>
                </a:solidFill>
              </a:rPr>
              <a:t>PPM mesaj iletme bakımından PDM den daha üstündür.</a:t>
            </a:r>
          </a:p>
          <a:p>
            <a:pPr>
              <a:lnSpc>
                <a:spcPct val="90000"/>
              </a:lnSpc>
            </a:pPr>
            <a:r>
              <a:rPr lang="tr-TR" sz="1800" b="1"/>
              <a:t>Dolayısıyla, PPM’in düşük güçlerde çalışabilmesi, PDM’e göre en belirgin özelliğini ve üstünlüğünü oluşturmaktadır.</a:t>
            </a:r>
          </a:p>
          <a:p>
            <a:pPr>
              <a:lnSpc>
                <a:spcPct val="90000"/>
              </a:lnSpc>
            </a:pPr>
            <a:r>
              <a:rPr lang="tr-TR" sz="1800" b="1">
                <a:solidFill>
                  <a:schemeClr val="folHlink"/>
                </a:solidFill>
              </a:rPr>
              <a:t>PPM, doğrusal olmayan bir modülasyon olması nedeniyle, PPM işaretinin frekans spektrumu son derece zordur.</a:t>
            </a:r>
          </a:p>
          <a:p>
            <a:pPr>
              <a:lnSpc>
                <a:spcPct val="90000"/>
              </a:lnSpc>
            </a:pPr>
            <a:r>
              <a:rPr lang="tr-TR" sz="1800" b="1"/>
              <a:t>PPM dalgası PDM dalgasına dönüştürülerek demodüle edilir.</a:t>
            </a:r>
          </a:p>
        </p:txBody>
      </p:sp>
      <p:pic>
        <p:nvPicPr>
          <p:cNvPr id="238596" name="Picture 4"/>
          <p:cNvPicPr>
            <a:picLocks noChangeAspect="1" noChangeArrowheads="1"/>
          </p:cNvPicPr>
          <p:nvPr>
            <p:ph sz="half" idx="2"/>
          </p:nvPr>
        </p:nvPicPr>
        <p:blipFill>
          <a:blip r:embed="rId3">
            <a:lum contrast="18000"/>
          </a:blip>
          <a:srcRect/>
          <a:stretch>
            <a:fillRect/>
          </a:stretch>
        </p:blipFill>
        <p:spPr>
          <a:xfrm>
            <a:off x="4841875" y="1268413"/>
            <a:ext cx="4140200" cy="4186237"/>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9E6BDEB-B90D-4215-A9DF-257E97CE4425}" type="slidenum">
              <a:rPr lang="tr-TR"/>
              <a:pPr/>
              <a:t>31</a:t>
            </a:fld>
            <a:endParaRPr lang="tr-TR"/>
          </a:p>
        </p:txBody>
      </p:sp>
      <p:sp>
        <p:nvSpPr>
          <p:cNvPr id="33794" name="Rectangle 2"/>
          <p:cNvSpPr>
            <a:spLocks noGrp="1" noChangeArrowheads="1"/>
          </p:cNvSpPr>
          <p:nvPr>
            <p:ph type="title"/>
          </p:nvPr>
        </p:nvSpPr>
        <p:spPr>
          <a:xfrm>
            <a:off x="250825" y="98425"/>
            <a:ext cx="8642350" cy="990600"/>
          </a:xfrm>
        </p:spPr>
        <p:txBody>
          <a:bodyPr/>
          <a:lstStyle/>
          <a:p>
            <a:r>
              <a:rPr lang="tr-TR"/>
              <a:t>Darbe Kod Modülasyonu (PCM)</a:t>
            </a:r>
          </a:p>
        </p:txBody>
      </p:sp>
      <p:sp>
        <p:nvSpPr>
          <p:cNvPr id="33795" name="Rectangle 3"/>
          <p:cNvSpPr>
            <a:spLocks noGrp="1" noChangeArrowheads="1"/>
          </p:cNvSpPr>
          <p:nvPr>
            <p:ph type="body" sz="half" idx="1"/>
          </p:nvPr>
        </p:nvSpPr>
        <p:spPr>
          <a:xfrm>
            <a:off x="115888" y="1223963"/>
            <a:ext cx="4230687" cy="5445125"/>
          </a:xfrm>
        </p:spPr>
        <p:txBody>
          <a:bodyPr/>
          <a:lstStyle/>
          <a:p>
            <a:pPr>
              <a:lnSpc>
                <a:spcPct val="90000"/>
              </a:lnSpc>
            </a:pPr>
            <a:r>
              <a:rPr lang="tr-TR" sz="2000" b="1"/>
              <a:t>Sürekli sinyallerin yerine ayrık sinyal yerleştirme işlemine “</a:t>
            </a:r>
            <a:r>
              <a:rPr lang="tr-TR" sz="2000" b="1">
                <a:solidFill>
                  <a:srgbClr val="66FF33"/>
                </a:solidFill>
              </a:rPr>
              <a:t>Niceleme (quantizing)</a:t>
            </a:r>
            <a:r>
              <a:rPr lang="tr-TR" sz="2000" b="1"/>
              <a:t>” adı verilir.</a:t>
            </a:r>
          </a:p>
          <a:p>
            <a:pPr>
              <a:lnSpc>
                <a:spcPct val="90000"/>
              </a:lnSpc>
              <a:buFont typeface="Wingdings" pitchFamily="2" charset="2"/>
              <a:buNone/>
            </a:pPr>
            <a:endParaRPr lang="tr-TR" sz="2000" b="1"/>
          </a:p>
          <a:p>
            <a:pPr>
              <a:lnSpc>
                <a:spcPct val="90000"/>
              </a:lnSpc>
            </a:pPr>
            <a:r>
              <a:rPr lang="tr-TR" sz="2000" b="1">
                <a:solidFill>
                  <a:schemeClr val="tx2"/>
                </a:solidFill>
              </a:rPr>
              <a:t>Darbe Kod Modülasyonu nicelemeli bir modülasyondur. Yani bilgi sinyalinin örneklenmiş değeri değil onun sayısal karşılığı kodlanır ve gönderilir.</a:t>
            </a:r>
          </a:p>
          <a:p>
            <a:pPr>
              <a:lnSpc>
                <a:spcPct val="90000"/>
              </a:lnSpc>
              <a:buFont typeface="Wingdings" pitchFamily="2" charset="2"/>
              <a:buNone/>
            </a:pPr>
            <a:endParaRPr lang="tr-TR" sz="2000" b="1">
              <a:solidFill>
                <a:schemeClr val="tx2"/>
              </a:solidFill>
            </a:endParaRPr>
          </a:p>
          <a:p>
            <a:pPr>
              <a:lnSpc>
                <a:spcPct val="90000"/>
              </a:lnSpc>
            </a:pPr>
            <a:r>
              <a:rPr lang="tr-TR" sz="2000" b="1"/>
              <a:t>Nicelenmiş sinyalin yerine onu belirten sayısal bir değer ifade eden sinyal kullanmaya “</a:t>
            </a:r>
            <a:r>
              <a:rPr lang="tr-TR" sz="2000" b="1">
                <a:solidFill>
                  <a:srgbClr val="FF3300"/>
                </a:solidFill>
              </a:rPr>
              <a:t>Kodlama</a:t>
            </a:r>
            <a:r>
              <a:rPr lang="tr-TR" sz="2000" b="1"/>
              <a:t>” denir.</a:t>
            </a:r>
          </a:p>
        </p:txBody>
      </p:sp>
      <p:pic>
        <p:nvPicPr>
          <p:cNvPr id="33797" name="Picture 5" descr="Image7"/>
          <p:cNvPicPr>
            <a:picLocks noChangeAspect="1" noChangeArrowheads="1"/>
          </p:cNvPicPr>
          <p:nvPr>
            <p:ph sz="quarter" idx="2"/>
          </p:nvPr>
        </p:nvPicPr>
        <p:blipFill>
          <a:blip r:embed="rId3"/>
          <a:srcRect l="2554" t="-655"/>
          <a:stretch>
            <a:fillRect/>
          </a:stretch>
        </p:blipFill>
        <p:spPr>
          <a:xfrm>
            <a:off x="4257675" y="2798763"/>
            <a:ext cx="4724400" cy="3876675"/>
          </a:xfrm>
          <a:noFill/>
          <a:ln/>
        </p:spPr>
      </p:pic>
      <p:pic>
        <p:nvPicPr>
          <p:cNvPr id="33803" name="Picture 11"/>
          <p:cNvPicPr>
            <a:picLocks noChangeAspect="1" noChangeArrowheads="1"/>
          </p:cNvPicPr>
          <p:nvPr>
            <p:ph sz="quarter" idx="3"/>
          </p:nvPr>
        </p:nvPicPr>
        <p:blipFill>
          <a:blip r:embed="rId4">
            <a:lum contrast="12000"/>
          </a:blip>
          <a:srcRect/>
          <a:stretch>
            <a:fillRect/>
          </a:stretch>
        </p:blipFill>
        <p:spPr>
          <a:xfrm>
            <a:off x="4257675" y="1314450"/>
            <a:ext cx="4724400" cy="1330325"/>
          </a:xfrm>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EE33239-0FF4-40D4-B085-FDA1FCE1CC72}" type="slidenum">
              <a:rPr lang="tr-TR"/>
              <a:pPr/>
              <a:t>32</a:t>
            </a:fld>
            <a:endParaRPr lang="tr-TR"/>
          </a:p>
        </p:txBody>
      </p:sp>
      <p:sp>
        <p:nvSpPr>
          <p:cNvPr id="244738" name="Rectangle 2"/>
          <p:cNvSpPr>
            <a:spLocks noGrp="1" noChangeArrowheads="1"/>
          </p:cNvSpPr>
          <p:nvPr>
            <p:ph type="title"/>
          </p:nvPr>
        </p:nvSpPr>
        <p:spPr/>
        <p:txBody>
          <a:bodyPr/>
          <a:lstStyle/>
          <a:p>
            <a:r>
              <a:rPr lang="tr-TR" sz="4000"/>
              <a:t>Kuantalama (Niceleme) (Quantizing)</a:t>
            </a:r>
          </a:p>
        </p:txBody>
      </p:sp>
      <p:sp>
        <p:nvSpPr>
          <p:cNvPr id="244739" name="Rectangle 3"/>
          <p:cNvSpPr>
            <a:spLocks noGrp="1" noChangeArrowheads="1"/>
          </p:cNvSpPr>
          <p:nvPr>
            <p:ph type="body" sz="half" idx="1"/>
          </p:nvPr>
        </p:nvSpPr>
        <p:spPr>
          <a:xfrm>
            <a:off x="0" y="1268413"/>
            <a:ext cx="4797425" cy="5589587"/>
          </a:xfrm>
        </p:spPr>
        <p:txBody>
          <a:bodyPr/>
          <a:lstStyle/>
          <a:p>
            <a:pPr algn="just">
              <a:lnSpc>
                <a:spcPct val="80000"/>
              </a:lnSpc>
            </a:pPr>
            <a:r>
              <a:rPr lang="tr-TR" sz="1600" b="1">
                <a:solidFill>
                  <a:schemeClr val="folHlink"/>
                </a:solidFill>
              </a:rPr>
              <a:t>Darbe genlik modülasyonunda örneklenmiş değerler belirli kuantalama seviyelerine yuvarlatılmadan iletilmektedir.</a:t>
            </a:r>
          </a:p>
          <a:p>
            <a:pPr algn="just">
              <a:lnSpc>
                <a:spcPct val="80000"/>
              </a:lnSpc>
            </a:pPr>
            <a:r>
              <a:rPr lang="tr-TR" sz="1600" b="1"/>
              <a:t>Ancak, bu işlem işaretin gürültüye olan bağışıklığı açısından bir yarar sağlamayacaktır.</a:t>
            </a:r>
          </a:p>
          <a:p>
            <a:pPr algn="just">
              <a:lnSpc>
                <a:spcPct val="80000"/>
              </a:lnSpc>
            </a:pPr>
            <a:r>
              <a:rPr lang="tr-TR" sz="1600" b="1">
                <a:solidFill>
                  <a:schemeClr val="folHlink"/>
                </a:solidFill>
              </a:rPr>
              <a:t>Bunun yerine, işaret genliğini belirli kuanta seviyelerine yuvarlatmak ve her kuanta seviyesine uygun bir kod kelimesi karşı düşürmek daha uygun olmaktadır.</a:t>
            </a:r>
          </a:p>
          <a:p>
            <a:pPr algn="just">
              <a:lnSpc>
                <a:spcPct val="80000"/>
              </a:lnSpc>
              <a:buFont typeface="Wingdings" pitchFamily="2" charset="2"/>
              <a:buNone/>
            </a:pPr>
            <a:endParaRPr lang="tr-TR" sz="1600" b="1"/>
          </a:p>
          <a:p>
            <a:pPr algn="just">
              <a:lnSpc>
                <a:spcPct val="80000"/>
              </a:lnSpc>
            </a:pPr>
            <a:r>
              <a:rPr lang="tr-TR" sz="1600" b="1">
                <a:solidFill>
                  <a:schemeClr val="hlink"/>
                </a:solidFill>
              </a:rPr>
              <a:t>x(t) işaretinin maksimum ve minimum genlikleri Amax ile -Amax arasında değişiyorsa ve bu aralıkta değişen genlik değerleri Q=2</a:t>
            </a:r>
            <a:r>
              <a:rPr lang="tr-TR" sz="1600" b="1" baseline="30000">
                <a:solidFill>
                  <a:schemeClr val="hlink"/>
                </a:solidFill>
              </a:rPr>
              <a:t>n</a:t>
            </a:r>
            <a:r>
              <a:rPr lang="tr-TR" sz="1600" b="1">
                <a:solidFill>
                  <a:schemeClr val="hlink"/>
                </a:solidFill>
              </a:rPr>
              <a:t> adet eşit kuanta seviyesine bölünmek isteniyorsa, kuantalama aralığı veya adımı a=2A</a:t>
            </a:r>
            <a:r>
              <a:rPr lang="tr-TR" sz="1600" b="1" baseline="-25000">
                <a:solidFill>
                  <a:schemeClr val="hlink"/>
                </a:solidFill>
              </a:rPr>
              <a:t>max</a:t>
            </a:r>
            <a:r>
              <a:rPr lang="tr-TR" sz="1600" b="1">
                <a:solidFill>
                  <a:schemeClr val="hlink"/>
                </a:solidFill>
              </a:rPr>
              <a:t>/2</a:t>
            </a:r>
            <a:r>
              <a:rPr lang="tr-TR" sz="1600" b="1" baseline="30000">
                <a:solidFill>
                  <a:schemeClr val="hlink"/>
                </a:solidFill>
              </a:rPr>
              <a:t>n</a:t>
            </a:r>
          </a:p>
          <a:p>
            <a:pPr algn="just">
              <a:lnSpc>
                <a:spcPct val="80000"/>
              </a:lnSpc>
              <a:buFont typeface="Wingdings" pitchFamily="2" charset="2"/>
              <a:buNone/>
            </a:pPr>
            <a:endParaRPr lang="tr-TR" sz="1600" b="1" baseline="30000">
              <a:solidFill>
                <a:schemeClr val="hlink"/>
              </a:solidFill>
            </a:endParaRPr>
          </a:p>
          <a:p>
            <a:pPr algn="just">
              <a:lnSpc>
                <a:spcPct val="80000"/>
              </a:lnSpc>
            </a:pPr>
            <a:r>
              <a:rPr lang="tr-TR" sz="1600" b="1"/>
              <a:t>Kuantalama dilim sayısı Q arttıkça kuantalama gürültüsü de azalacaktır. Buna karşılık bir örneği belirlemek için kullanılması gerekli bit sayısı da artacaktır.</a:t>
            </a:r>
            <a:endParaRPr lang="tr-TR" sz="1600" b="1" baseline="30000"/>
          </a:p>
        </p:txBody>
      </p:sp>
      <p:pic>
        <p:nvPicPr>
          <p:cNvPr id="244740" name="Picture 4"/>
          <p:cNvPicPr>
            <a:picLocks noChangeAspect="1" noChangeArrowheads="1"/>
          </p:cNvPicPr>
          <p:nvPr>
            <p:ph sz="half" idx="2"/>
          </p:nvPr>
        </p:nvPicPr>
        <p:blipFill>
          <a:blip r:embed="rId3">
            <a:lum contrast="12000"/>
          </a:blip>
          <a:srcRect/>
          <a:stretch>
            <a:fillRect/>
          </a:stretch>
        </p:blipFill>
        <p:spPr>
          <a:xfrm>
            <a:off x="4797425" y="1270000"/>
            <a:ext cx="4230688" cy="2744788"/>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1E89E52-732A-448E-812C-9BB7C9B6766D}" type="slidenum">
              <a:rPr lang="tr-TR"/>
              <a:pPr/>
              <a:t>33</a:t>
            </a:fld>
            <a:endParaRPr lang="tr-TR"/>
          </a:p>
        </p:txBody>
      </p:sp>
      <p:sp>
        <p:nvSpPr>
          <p:cNvPr id="246786" name="Rectangle 2"/>
          <p:cNvSpPr>
            <a:spLocks noGrp="1" noChangeArrowheads="1"/>
          </p:cNvSpPr>
          <p:nvPr>
            <p:ph type="title"/>
          </p:nvPr>
        </p:nvSpPr>
        <p:spPr/>
        <p:txBody>
          <a:bodyPr/>
          <a:lstStyle/>
          <a:p>
            <a:r>
              <a:rPr lang="sv-SE"/>
              <a:t>Delta Modülasyonu (DM</a:t>
            </a:r>
            <a:r>
              <a:rPr lang="tr-TR"/>
              <a:t> - DPCM</a:t>
            </a:r>
            <a:r>
              <a:rPr lang="sv-SE"/>
              <a:t>)</a:t>
            </a:r>
            <a:endParaRPr lang="tr-TR"/>
          </a:p>
        </p:txBody>
      </p:sp>
      <p:sp>
        <p:nvSpPr>
          <p:cNvPr id="246787" name="Rectangle 3"/>
          <p:cNvSpPr>
            <a:spLocks noGrp="1" noChangeArrowheads="1"/>
          </p:cNvSpPr>
          <p:nvPr>
            <p:ph type="body" sz="half" idx="1"/>
          </p:nvPr>
        </p:nvSpPr>
        <p:spPr>
          <a:xfrm>
            <a:off x="0" y="1179513"/>
            <a:ext cx="4886325" cy="5678487"/>
          </a:xfrm>
        </p:spPr>
        <p:txBody>
          <a:bodyPr/>
          <a:lstStyle/>
          <a:p>
            <a:pPr algn="just">
              <a:lnSpc>
                <a:spcPct val="80000"/>
              </a:lnSpc>
            </a:pPr>
            <a:r>
              <a:rPr lang="tr-TR" sz="1200" b="1">
                <a:solidFill>
                  <a:schemeClr val="folHlink"/>
                </a:solidFill>
              </a:rPr>
              <a:t>Görüntü işaretlerinde olduğu gibi uygulamada karşılaşılan bazı işaret türlerinde birbirine komşu örnekler arasında önemli ilişkiler vardır. Bu ilişkilerin büyük olması nedeniyle, bir örnek değerinin bilinmesi onu takip eden örnek değerlerinin de büyük olasılıkla belirlenebilmesini sağlar.</a:t>
            </a:r>
          </a:p>
          <a:p>
            <a:pPr algn="just">
              <a:lnSpc>
                <a:spcPct val="80000"/>
              </a:lnSpc>
            </a:pPr>
            <a:r>
              <a:rPr lang="tr-TR" sz="1200" b="1"/>
              <a:t>O halde, her örneğin değerini ayrı ayrı göndermek gerekmeyebilir.</a:t>
            </a:r>
          </a:p>
          <a:p>
            <a:pPr algn="just">
              <a:lnSpc>
                <a:spcPct val="80000"/>
              </a:lnSpc>
            </a:pPr>
            <a:r>
              <a:rPr lang="tr-TR" sz="1200" b="1">
                <a:solidFill>
                  <a:schemeClr val="hlink"/>
                </a:solidFill>
              </a:rPr>
              <a:t>Gerçek değerler yerine işaretteki değişimler (farklar) gönderilebilir. Böylece, her bir örnek için gönderilen bit sayısında büyük bir azalma sağlanabilir.</a:t>
            </a:r>
          </a:p>
          <a:p>
            <a:pPr algn="just">
              <a:lnSpc>
                <a:spcPct val="80000"/>
              </a:lnSpc>
            </a:pPr>
            <a:r>
              <a:rPr lang="tr-TR" sz="1200" b="1"/>
              <a:t>Bu yöntemde birbirini izleyen örnekler arasındaki genlik farklarının kodlanması öngörüldüğünden, elde edilen kodlama tekniğine diferansiyel PCM veya DPCM adı verilir.</a:t>
            </a:r>
          </a:p>
          <a:p>
            <a:pPr algn="just">
              <a:lnSpc>
                <a:spcPct val="80000"/>
              </a:lnSpc>
            </a:pPr>
            <a:r>
              <a:rPr lang="tr-TR" sz="1200" b="1">
                <a:solidFill>
                  <a:schemeClr val="tx2"/>
                </a:solidFill>
              </a:rPr>
              <a:t>DPCM’nin en basit şekli, iki örnek arasındaki farkın sadece pozitif veya negatif olduğu dikkate alınarak yapılan kodlamadır. Buna </a:t>
            </a:r>
            <a:r>
              <a:rPr lang="tr-TR" sz="1200" b="1">
                <a:solidFill>
                  <a:srgbClr val="66FF33"/>
                </a:solidFill>
              </a:rPr>
              <a:t>delta modülasyonu (DM)</a:t>
            </a:r>
            <a:r>
              <a:rPr lang="tr-TR" sz="1200" b="1">
                <a:solidFill>
                  <a:schemeClr val="tx2"/>
                </a:solidFill>
              </a:rPr>
              <a:t> denir.</a:t>
            </a:r>
          </a:p>
          <a:p>
            <a:pPr algn="just">
              <a:lnSpc>
                <a:spcPct val="80000"/>
              </a:lnSpc>
            </a:pPr>
            <a:r>
              <a:rPr lang="tr-TR" sz="1200" b="1"/>
              <a:t>Diğer bir anlatımla delta modülasyonunda arda arda gelen iki işaret örneğinin genlik farkı bir bit ile kodlanır. Bu biçimde tanımlanan delta modülasyonuna </a:t>
            </a:r>
            <a:r>
              <a:rPr lang="tr-TR" sz="1200" b="1">
                <a:solidFill>
                  <a:srgbClr val="66FF33"/>
                </a:solidFill>
              </a:rPr>
              <a:t>“Doğrusal Delta Modülasyonu”</a:t>
            </a:r>
            <a:r>
              <a:rPr lang="tr-TR" sz="1200" b="1"/>
              <a:t> adı verilir.</a:t>
            </a:r>
          </a:p>
          <a:p>
            <a:pPr algn="just">
              <a:lnSpc>
                <a:spcPct val="80000"/>
              </a:lnSpc>
            </a:pPr>
            <a:r>
              <a:rPr lang="tr-TR" sz="1200" b="1">
                <a:solidFill>
                  <a:srgbClr val="FF3300"/>
                </a:solidFill>
              </a:rPr>
              <a:t>Çok hızlı değişen işaretler için, bu yöntem uygun değildir. Bunun nedeni DM’nin eğim izleme yeteneğinin sınırlı olmasıdır.</a:t>
            </a:r>
          </a:p>
          <a:p>
            <a:pPr algn="just">
              <a:lnSpc>
                <a:spcPct val="80000"/>
              </a:lnSpc>
            </a:pPr>
            <a:r>
              <a:rPr lang="tr-TR" sz="1200" b="1"/>
              <a:t>DM’nin eğim izleme yeteneği, sıkıştırma-genleştirme (companding) metotlarıyla artırılabilmektedir.</a:t>
            </a:r>
          </a:p>
        </p:txBody>
      </p:sp>
      <p:pic>
        <p:nvPicPr>
          <p:cNvPr id="246788" name="Picture 4"/>
          <p:cNvPicPr>
            <a:picLocks noChangeAspect="1" noChangeArrowheads="1"/>
          </p:cNvPicPr>
          <p:nvPr>
            <p:ph sz="quarter" idx="2"/>
          </p:nvPr>
        </p:nvPicPr>
        <p:blipFill>
          <a:blip r:embed="rId3">
            <a:lum contrast="18000"/>
          </a:blip>
          <a:srcRect/>
          <a:stretch>
            <a:fillRect/>
          </a:stretch>
        </p:blipFill>
        <p:spPr>
          <a:xfrm>
            <a:off x="4976813" y="3833813"/>
            <a:ext cx="4051300" cy="2343150"/>
          </a:xfrm>
          <a:noFill/>
          <a:ln/>
        </p:spPr>
      </p:pic>
      <p:pic>
        <p:nvPicPr>
          <p:cNvPr id="246790" name="Picture 6"/>
          <p:cNvPicPr>
            <a:picLocks noChangeAspect="1" noChangeArrowheads="1"/>
          </p:cNvPicPr>
          <p:nvPr>
            <p:ph sz="quarter" idx="3"/>
          </p:nvPr>
        </p:nvPicPr>
        <p:blipFill>
          <a:blip r:embed="rId4"/>
          <a:srcRect/>
          <a:stretch>
            <a:fillRect/>
          </a:stretch>
        </p:blipFill>
        <p:spPr>
          <a:xfrm>
            <a:off x="4976813" y="1223963"/>
            <a:ext cx="4051300" cy="242887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E54B4D-1040-4038-A195-1AAE494DD396}" type="slidenum">
              <a:rPr lang="tr-TR"/>
              <a:pPr/>
              <a:t>34</a:t>
            </a:fld>
            <a:endParaRPr lang="tr-TR"/>
          </a:p>
        </p:txBody>
      </p:sp>
      <p:sp>
        <p:nvSpPr>
          <p:cNvPr id="263170" name="Rectangle 2"/>
          <p:cNvSpPr>
            <a:spLocks noGrp="1" noChangeArrowheads="1"/>
          </p:cNvSpPr>
          <p:nvPr>
            <p:ph type="title"/>
          </p:nvPr>
        </p:nvSpPr>
        <p:spPr/>
        <p:txBody>
          <a:bodyPr/>
          <a:lstStyle/>
          <a:p>
            <a:r>
              <a:rPr lang="tr-TR" sz="4000"/>
              <a:t>Adaptif Delta Modülasyonu (ADM)</a:t>
            </a:r>
          </a:p>
        </p:txBody>
      </p:sp>
      <p:sp>
        <p:nvSpPr>
          <p:cNvPr id="263171" name="Rectangle 3"/>
          <p:cNvSpPr>
            <a:spLocks noGrp="1" noChangeArrowheads="1"/>
          </p:cNvSpPr>
          <p:nvPr>
            <p:ph type="body" idx="1"/>
          </p:nvPr>
        </p:nvSpPr>
        <p:spPr>
          <a:xfrm>
            <a:off x="161925" y="1223963"/>
            <a:ext cx="8820150" cy="5491162"/>
          </a:xfrm>
        </p:spPr>
        <p:txBody>
          <a:bodyPr/>
          <a:lstStyle/>
          <a:p>
            <a:pPr algn="just">
              <a:lnSpc>
                <a:spcPct val="80000"/>
              </a:lnSpc>
            </a:pPr>
            <a:r>
              <a:rPr lang="tr-TR" sz="1800" b="1">
                <a:solidFill>
                  <a:schemeClr val="folHlink"/>
                </a:solidFill>
              </a:rPr>
              <a:t>Delta modülasyonun uygulamadaki kolaylıkları yanında bazı eksiklikleri de vardır.</a:t>
            </a:r>
          </a:p>
          <a:p>
            <a:pPr algn="just">
              <a:lnSpc>
                <a:spcPct val="80000"/>
              </a:lnSpc>
            </a:pPr>
            <a:r>
              <a:rPr lang="tr-TR" sz="1800" b="1"/>
              <a:t>Örneğin, doğrusal delta modülasyonundaki sabit basamak boyu (</a:t>
            </a:r>
            <a:r>
              <a:rPr lang="tr-TR" sz="1800" b="1" i="1">
                <a:sym typeface="Symbol" pitchFamily="18" charset="2"/>
              </a:rPr>
              <a:t></a:t>
            </a:r>
            <a:r>
              <a:rPr lang="tr-TR" sz="1800" b="1"/>
              <a:t>), eğim sınırlaması, başlama süresi ve boşta çalışma gürültüsü bu olumsuzluklardan bazılarıdır.</a:t>
            </a:r>
          </a:p>
          <a:p>
            <a:pPr algn="just">
              <a:lnSpc>
                <a:spcPct val="80000"/>
              </a:lnSpc>
            </a:pPr>
            <a:r>
              <a:rPr lang="tr-TR" sz="1800" b="1">
                <a:solidFill>
                  <a:schemeClr val="folHlink"/>
                </a:solidFill>
              </a:rPr>
              <a:t>Örnekleme hızı, </a:t>
            </a:r>
            <a:r>
              <a:rPr lang="tr-TR" sz="1800" b="1" i="1">
                <a:solidFill>
                  <a:schemeClr val="folHlink"/>
                </a:solidFill>
              </a:rPr>
              <a:t>fs</a:t>
            </a:r>
            <a:r>
              <a:rPr lang="tr-TR" sz="1800" b="1">
                <a:solidFill>
                  <a:schemeClr val="folHlink"/>
                </a:solidFill>
              </a:rPr>
              <a:t>, sabit tutulursa eğim sınırlamasını önlemek için </a:t>
            </a:r>
            <a:r>
              <a:rPr lang="tr-TR" sz="1800" b="1" i="1">
                <a:solidFill>
                  <a:schemeClr val="folHlink"/>
                </a:solidFill>
                <a:sym typeface="Symbol" pitchFamily="18" charset="2"/>
              </a:rPr>
              <a:t></a:t>
            </a:r>
            <a:r>
              <a:rPr lang="tr-TR" sz="1800" b="1">
                <a:solidFill>
                  <a:schemeClr val="folHlink"/>
                </a:solidFill>
              </a:rPr>
              <a:t>‘yı büyültmek gerekir. Ancak bu durumda kuantalama gürültüsü de boşta çalışma gürültüsüyle birlikte artacaktır. </a:t>
            </a:r>
            <a:r>
              <a:rPr lang="tr-TR" sz="1800" b="1" i="1">
                <a:solidFill>
                  <a:schemeClr val="folHlink"/>
                </a:solidFill>
                <a:sym typeface="Symbol" pitchFamily="18" charset="2"/>
              </a:rPr>
              <a:t></a:t>
            </a:r>
            <a:r>
              <a:rPr lang="tr-TR" sz="1800" b="1">
                <a:solidFill>
                  <a:schemeClr val="folHlink"/>
                </a:solidFill>
              </a:rPr>
              <a:t> küçük tutulduğunda ise, eğim sınırlamasını önlemek için örnekleme frekansını artırmak gerekir, </a:t>
            </a:r>
            <a:r>
              <a:rPr lang="tr-TR" sz="1800" b="1" i="1">
                <a:solidFill>
                  <a:schemeClr val="folHlink"/>
                </a:solidFill>
              </a:rPr>
              <a:t>fs</a:t>
            </a:r>
            <a:r>
              <a:rPr lang="tr-TR" sz="1800" b="1">
                <a:solidFill>
                  <a:schemeClr val="folHlink"/>
                </a:solidFill>
              </a:rPr>
              <a:t>’in artırılması da delta modülasyonlu işaretin iletim bant genişliğinin artmasına neden olmaktadır.</a:t>
            </a:r>
          </a:p>
          <a:p>
            <a:pPr algn="just">
              <a:lnSpc>
                <a:spcPct val="80000"/>
              </a:lnSpc>
            </a:pPr>
            <a:r>
              <a:rPr lang="tr-TR" sz="1800" b="1"/>
              <a:t>Yukarıda açıklanan sorunlara bir çözüm olarak basamak boyu </a:t>
            </a:r>
            <a:r>
              <a:rPr lang="tr-TR" sz="1800" b="1">
                <a:sym typeface="Symbol" pitchFamily="18" charset="2"/>
              </a:rPr>
              <a:t></a:t>
            </a:r>
            <a:r>
              <a:rPr lang="tr-TR" sz="1800" b="1"/>
              <a:t>‘nın genliği, </a:t>
            </a:r>
            <a:r>
              <a:rPr lang="tr-TR" sz="1800" b="1" i="1"/>
              <a:t>x(t)-xˆ(t)</a:t>
            </a:r>
            <a:r>
              <a:rPr lang="tr-TR" sz="1800" b="1"/>
              <a:t>’nin farkına bağlı olarak değiştirilir. Böylece, örnekleme frekansını artırmadan </a:t>
            </a:r>
            <a:r>
              <a:rPr lang="tr-TR" sz="1800" b="1" i="1"/>
              <a:t>xˆ(t)</a:t>
            </a:r>
            <a:r>
              <a:rPr lang="tr-TR" sz="1800" b="1"/>
              <a:t>’nin mesaj işareti </a:t>
            </a:r>
            <a:r>
              <a:rPr lang="tr-TR" sz="1800" b="1" i="1"/>
              <a:t>x(t)</a:t>
            </a:r>
            <a:r>
              <a:rPr lang="tr-TR" sz="1800" b="1"/>
              <a:t>’yi daha yakından izlenmesi sağlanabilir.</a:t>
            </a:r>
          </a:p>
          <a:p>
            <a:pPr algn="just">
              <a:lnSpc>
                <a:spcPct val="80000"/>
              </a:lnSpc>
            </a:pPr>
            <a:r>
              <a:rPr lang="tr-TR" sz="1800" b="1" i="1">
                <a:solidFill>
                  <a:schemeClr val="folHlink"/>
                </a:solidFill>
              </a:rPr>
              <a:t>x(t)-xˆ(t) </a:t>
            </a:r>
            <a:r>
              <a:rPr lang="tr-TR" sz="1800" b="1">
                <a:solidFill>
                  <a:schemeClr val="folHlink"/>
                </a:solidFill>
              </a:rPr>
              <a:t>küçüldüğünde </a:t>
            </a:r>
            <a:r>
              <a:rPr lang="tr-TR" sz="1800" b="1" i="1">
                <a:solidFill>
                  <a:schemeClr val="folHlink"/>
                </a:solidFill>
                <a:sym typeface="Symbol" pitchFamily="18" charset="2"/>
              </a:rPr>
              <a:t></a:t>
            </a:r>
            <a:r>
              <a:rPr lang="tr-TR" sz="1800" b="1" i="1">
                <a:solidFill>
                  <a:schemeClr val="folHlink"/>
                </a:solidFill>
              </a:rPr>
              <a:t> </a:t>
            </a:r>
            <a:r>
              <a:rPr lang="tr-TR" sz="1800" b="1">
                <a:solidFill>
                  <a:schemeClr val="folHlink"/>
                </a:solidFill>
              </a:rPr>
              <a:t>da küçüleceği için boşta çalışma gürültüsü azalacaktır.</a:t>
            </a:r>
          </a:p>
          <a:p>
            <a:pPr algn="just">
              <a:lnSpc>
                <a:spcPct val="80000"/>
              </a:lnSpc>
            </a:pPr>
            <a:r>
              <a:rPr lang="tr-TR" sz="1800" b="1" i="1"/>
              <a:t>x(t)-xˆ(t)</a:t>
            </a:r>
            <a:r>
              <a:rPr lang="tr-TR" sz="1800" b="1"/>
              <a:t> büyürken de </a:t>
            </a:r>
            <a:r>
              <a:rPr lang="tr-TR" sz="1800" b="1" i="1">
                <a:sym typeface="Symbol" pitchFamily="18" charset="2"/>
              </a:rPr>
              <a:t></a:t>
            </a:r>
            <a:r>
              <a:rPr lang="tr-TR" sz="1800" b="1"/>
              <a:t> büyüyeceğinden eğim sınırlaması önlenmiş olacaktır.</a:t>
            </a:r>
          </a:p>
          <a:p>
            <a:pPr algn="just">
              <a:lnSpc>
                <a:spcPct val="80000"/>
              </a:lnSpc>
            </a:pPr>
            <a:r>
              <a:rPr lang="tr-TR" sz="1800" b="1" i="1">
                <a:sym typeface="Symbol" pitchFamily="18" charset="2"/>
              </a:rPr>
              <a:t></a:t>
            </a:r>
            <a:r>
              <a:rPr lang="tr-TR" sz="1800" b="1"/>
              <a:t> Basamak boyunun değişken olduğu bu modülasyon yöntemine </a:t>
            </a:r>
            <a:r>
              <a:rPr lang="tr-TR" sz="1800" b="1">
                <a:solidFill>
                  <a:srgbClr val="66FF33"/>
                </a:solidFill>
              </a:rPr>
              <a:t>“Adaptif Delta Modülasyonu (Adaptive Delta Modulation – ADM)”</a:t>
            </a:r>
            <a:r>
              <a:rPr lang="tr-TR" sz="1800" b="1"/>
              <a:t> adı verilir.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0"/>
          <p:cNvSpPr>
            <a:spLocks noGrp="1" noChangeArrowheads="1"/>
          </p:cNvSpPr>
          <p:nvPr>
            <p:ph type="sldNum" sz="quarter" idx="4"/>
          </p:nvPr>
        </p:nvSpPr>
        <p:spPr/>
        <p:txBody>
          <a:bodyPr/>
          <a:lstStyle/>
          <a:p>
            <a:fld id="{C3C2287B-4F41-48C6-AD00-59DDCF89A399}" type="slidenum">
              <a:rPr lang="tr-TR"/>
              <a:pPr/>
              <a:t>35</a:t>
            </a:fld>
            <a:endParaRPr lang="tr-TR"/>
          </a:p>
        </p:txBody>
      </p:sp>
      <p:sp>
        <p:nvSpPr>
          <p:cNvPr id="200708" name="Rectangle 4"/>
          <p:cNvSpPr>
            <a:spLocks noGrp="1" noChangeArrowheads="1"/>
          </p:cNvSpPr>
          <p:nvPr>
            <p:ph type="ctrTitle"/>
          </p:nvPr>
        </p:nvSpPr>
        <p:spPr>
          <a:xfrm>
            <a:off x="431800" y="1600200"/>
            <a:ext cx="8235950" cy="1973263"/>
          </a:xfrm>
        </p:spPr>
        <p:txBody>
          <a:bodyPr/>
          <a:lstStyle/>
          <a:p>
            <a:r>
              <a:rPr lang="tr-TR" sz="6300">
                <a:solidFill>
                  <a:srgbClr val="66FF33"/>
                </a:solidFill>
              </a:rPr>
              <a:t>.:</a:t>
            </a:r>
            <a:r>
              <a:rPr lang="tr-TR" sz="6300"/>
              <a:t> TEŞEKKÜRLER </a:t>
            </a:r>
            <a:r>
              <a:rPr lang="tr-TR" sz="6300">
                <a:solidFill>
                  <a:srgbClr val="66FF33"/>
                </a:solidFill>
              </a:rPr>
              <a:t>:.</a:t>
            </a:r>
          </a:p>
        </p:txBody>
      </p:sp>
      <p:sp>
        <p:nvSpPr>
          <p:cNvPr id="200709" name="Rectangle 5"/>
          <p:cNvSpPr>
            <a:spLocks noGrp="1" noChangeArrowheads="1"/>
          </p:cNvSpPr>
          <p:nvPr>
            <p:ph type="subTitle" idx="1"/>
          </p:nvPr>
        </p:nvSpPr>
        <p:spPr/>
        <p:txBody>
          <a:bodyPr/>
          <a:lstStyle/>
          <a:p>
            <a:r>
              <a:rPr lang="tr-TR" sz="4800" b="1" dirty="0" smtClean="0">
                <a:solidFill>
                  <a:srgbClr val="99CCFF"/>
                </a:solidFill>
              </a:rPr>
              <a:t>Oğuz Ata</a:t>
            </a:r>
            <a:endParaRPr lang="tr-TR" sz="4800" b="1" dirty="0">
              <a:solidFill>
                <a:srgbClr val="99CCFF"/>
              </a:solidFill>
            </a:endParaRPr>
          </a:p>
          <a:p>
            <a:r>
              <a:rPr lang="tr-TR" dirty="0"/>
              <a:t>o</a:t>
            </a:r>
            <a:r>
              <a:rPr lang="tr-TR" dirty="0" smtClean="0"/>
              <a:t>guzata@gmail.com</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fld id="{150D78F4-D400-4D46-B559-F517848E8648}" type="slidenum">
              <a:rPr lang="tr-TR"/>
              <a:pPr/>
              <a:t>4</a:t>
            </a:fld>
            <a:endParaRPr lang="tr-TR"/>
          </a:p>
        </p:txBody>
      </p:sp>
      <p:sp>
        <p:nvSpPr>
          <p:cNvPr id="15362" name="Rectangle 2"/>
          <p:cNvSpPr>
            <a:spLocks noGrp="1" noChangeArrowheads="1"/>
          </p:cNvSpPr>
          <p:nvPr>
            <p:ph type="title"/>
          </p:nvPr>
        </p:nvSpPr>
        <p:spPr/>
        <p:txBody>
          <a:bodyPr/>
          <a:lstStyle/>
          <a:p>
            <a:r>
              <a:rPr lang="tr-TR"/>
              <a:t>Kablolu Haberleşme</a:t>
            </a:r>
          </a:p>
        </p:txBody>
      </p:sp>
      <p:sp>
        <p:nvSpPr>
          <p:cNvPr id="15363" name="Rectangle 3"/>
          <p:cNvSpPr>
            <a:spLocks noGrp="1" noChangeArrowheads="1"/>
          </p:cNvSpPr>
          <p:nvPr>
            <p:ph type="body" sz="half" idx="1"/>
          </p:nvPr>
        </p:nvSpPr>
        <p:spPr>
          <a:xfrm>
            <a:off x="206375" y="1223963"/>
            <a:ext cx="8686800" cy="3465512"/>
          </a:xfrm>
        </p:spPr>
        <p:txBody>
          <a:bodyPr/>
          <a:lstStyle/>
          <a:p>
            <a:pPr algn="just"/>
            <a:r>
              <a:rPr lang="tr-TR" sz="2800" b="1"/>
              <a:t>Bilgi iletimi için </a:t>
            </a:r>
            <a:r>
              <a:rPr lang="tr-TR" sz="2800" b="1">
                <a:solidFill>
                  <a:srgbClr val="0099FF"/>
                </a:solidFill>
              </a:rPr>
              <a:t>bakır</a:t>
            </a:r>
            <a:r>
              <a:rPr lang="tr-TR" sz="2800" b="1"/>
              <a:t>, </a:t>
            </a:r>
            <a:r>
              <a:rPr lang="tr-TR" sz="2800" b="1">
                <a:solidFill>
                  <a:srgbClr val="66FF33"/>
                </a:solidFill>
              </a:rPr>
              <a:t>dalga yönlendiriciler</a:t>
            </a:r>
            <a:r>
              <a:rPr lang="tr-TR" sz="2800" b="1"/>
              <a:t> veya </a:t>
            </a:r>
            <a:r>
              <a:rPr lang="tr-TR" sz="2800" b="1">
                <a:solidFill>
                  <a:srgbClr val="FF3300"/>
                </a:solidFill>
              </a:rPr>
              <a:t>fiber optik</a:t>
            </a:r>
            <a:r>
              <a:rPr lang="tr-TR" sz="2800" b="1"/>
              <a:t> kablolardan faydalanılır.</a:t>
            </a:r>
          </a:p>
          <a:p>
            <a:pPr algn="just">
              <a:buFont typeface="Wingdings" pitchFamily="2" charset="2"/>
              <a:buNone/>
            </a:pPr>
            <a:endParaRPr lang="tr-TR" sz="2800" b="1"/>
          </a:p>
          <a:p>
            <a:pPr algn="just"/>
            <a:r>
              <a:rPr lang="tr-TR" sz="2800" b="1"/>
              <a:t>İletişim </a:t>
            </a:r>
            <a:r>
              <a:rPr lang="tr-TR" sz="2800" b="1">
                <a:solidFill>
                  <a:srgbClr val="0099FF"/>
                </a:solidFill>
              </a:rPr>
              <a:t>elektrik</a:t>
            </a:r>
            <a:r>
              <a:rPr lang="tr-TR" sz="2800" b="1"/>
              <a:t>, </a:t>
            </a:r>
            <a:r>
              <a:rPr lang="tr-TR" sz="2800" b="1">
                <a:solidFill>
                  <a:srgbClr val="66FF33"/>
                </a:solidFill>
              </a:rPr>
              <a:t>elektromanyetik</a:t>
            </a:r>
            <a:r>
              <a:rPr lang="tr-TR" sz="2800" b="1"/>
              <a:t> veya </a:t>
            </a:r>
            <a:r>
              <a:rPr lang="tr-TR" sz="2800" b="1">
                <a:solidFill>
                  <a:srgbClr val="FF3300"/>
                </a:solidFill>
              </a:rPr>
              <a:t>optik</a:t>
            </a:r>
            <a:r>
              <a:rPr lang="tr-TR" sz="2800" b="1"/>
              <a:t> sinyaller aracılığıyla bu ortamlar üzerinden gerçekleştirilir.</a:t>
            </a:r>
          </a:p>
        </p:txBody>
      </p:sp>
      <p:pic>
        <p:nvPicPr>
          <p:cNvPr id="15371" name="Picture 11"/>
          <p:cNvPicPr>
            <a:picLocks noChangeAspect="1" noChangeArrowheads="1"/>
          </p:cNvPicPr>
          <p:nvPr>
            <p:ph sz="quarter" idx="2"/>
          </p:nvPr>
        </p:nvPicPr>
        <p:blipFill>
          <a:blip r:embed="rId3"/>
          <a:srcRect/>
          <a:stretch>
            <a:fillRect/>
          </a:stretch>
        </p:blipFill>
        <p:spPr>
          <a:xfrm>
            <a:off x="206375" y="4806950"/>
            <a:ext cx="2159000" cy="1892300"/>
          </a:xfrm>
          <a:noFill/>
          <a:ln/>
        </p:spPr>
      </p:pic>
      <p:pic>
        <p:nvPicPr>
          <p:cNvPr id="15373" name="Picture 13"/>
          <p:cNvPicPr>
            <a:picLocks noChangeAspect="1" noChangeArrowheads="1"/>
          </p:cNvPicPr>
          <p:nvPr>
            <p:ph sz="quarter" idx="3"/>
          </p:nvPr>
        </p:nvPicPr>
        <p:blipFill>
          <a:blip r:embed="rId4"/>
          <a:srcRect t="7703"/>
          <a:stretch>
            <a:fillRect/>
          </a:stretch>
        </p:blipFill>
        <p:spPr>
          <a:xfrm>
            <a:off x="2411413" y="4808538"/>
            <a:ext cx="2159000" cy="1890712"/>
          </a:xfrm>
          <a:noFill/>
          <a:ln/>
        </p:spPr>
      </p:pic>
      <p:pic>
        <p:nvPicPr>
          <p:cNvPr id="15375" name="Picture 15"/>
          <p:cNvPicPr>
            <a:picLocks noChangeAspect="1" noChangeArrowheads="1"/>
          </p:cNvPicPr>
          <p:nvPr/>
        </p:nvPicPr>
        <p:blipFill>
          <a:blip r:embed="rId5"/>
          <a:srcRect/>
          <a:stretch>
            <a:fillRect/>
          </a:stretch>
        </p:blipFill>
        <p:spPr bwMode="auto">
          <a:xfrm>
            <a:off x="4616450" y="4806950"/>
            <a:ext cx="2159000" cy="1892300"/>
          </a:xfrm>
          <a:prstGeom prst="rect">
            <a:avLst/>
          </a:prstGeom>
          <a:noFill/>
          <a:ln w="9525">
            <a:noFill/>
            <a:miter lim="800000"/>
            <a:headEnd/>
            <a:tailEnd/>
          </a:ln>
        </p:spPr>
      </p:pic>
      <p:pic>
        <p:nvPicPr>
          <p:cNvPr id="15376" name="Picture 16" descr="image_waveguide"/>
          <p:cNvPicPr>
            <a:picLocks noChangeAspect="1" noChangeArrowheads="1"/>
          </p:cNvPicPr>
          <p:nvPr/>
        </p:nvPicPr>
        <p:blipFill>
          <a:blip r:embed="rId6"/>
          <a:srcRect/>
          <a:stretch>
            <a:fillRect/>
          </a:stretch>
        </p:blipFill>
        <p:spPr bwMode="auto">
          <a:xfrm>
            <a:off x="6823075" y="4806950"/>
            <a:ext cx="2159000" cy="1892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1CD17D1-AA38-4A85-99BF-263295923AA6}" type="slidenum">
              <a:rPr lang="tr-TR"/>
              <a:pPr/>
              <a:t>5</a:t>
            </a:fld>
            <a:endParaRPr lang="tr-TR"/>
          </a:p>
        </p:txBody>
      </p:sp>
      <p:sp>
        <p:nvSpPr>
          <p:cNvPr id="16386" name="Rectangle 2"/>
          <p:cNvSpPr>
            <a:spLocks noGrp="1" noChangeArrowheads="1"/>
          </p:cNvSpPr>
          <p:nvPr>
            <p:ph type="title"/>
          </p:nvPr>
        </p:nvSpPr>
        <p:spPr/>
        <p:txBody>
          <a:bodyPr/>
          <a:lstStyle/>
          <a:p>
            <a:r>
              <a:rPr lang="tr-TR"/>
              <a:t>Kablosuz (Wireless) Haberleşme</a:t>
            </a:r>
          </a:p>
        </p:txBody>
      </p:sp>
      <p:sp>
        <p:nvSpPr>
          <p:cNvPr id="16387" name="Rectangle 3"/>
          <p:cNvSpPr>
            <a:spLocks noGrp="1" noChangeArrowheads="1"/>
          </p:cNvSpPr>
          <p:nvPr>
            <p:ph type="body" sz="half" idx="1"/>
          </p:nvPr>
        </p:nvSpPr>
        <p:spPr>
          <a:xfrm>
            <a:off x="341313" y="1179513"/>
            <a:ext cx="8505825" cy="2563812"/>
          </a:xfrm>
        </p:spPr>
        <p:txBody>
          <a:bodyPr/>
          <a:lstStyle/>
          <a:p>
            <a:pPr algn="just"/>
            <a:r>
              <a:rPr lang="tr-TR" sz="2800" b="1"/>
              <a:t>Bilgi iletimi için </a:t>
            </a:r>
            <a:r>
              <a:rPr lang="tr-TR" sz="2800" b="1">
                <a:solidFill>
                  <a:srgbClr val="0099FF"/>
                </a:solidFill>
              </a:rPr>
              <a:t>hava</a:t>
            </a:r>
            <a:r>
              <a:rPr lang="tr-TR" sz="2800" b="1"/>
              <a:t> veya </a:t>
            </a:r>
            <a:r>
              <a:rPr lang="tr-TR" sz="2800" b="1">
                <a:solidFill>
                  <a:srgbClr val="FF3300"/>
                </a:solidFill>
              </a:rPr>
              <a:t>boşluk</a:t>
            </a:r>
            <a:r>
              <a:rPr lang="tr-TR" sz="2800" b="1"/>
              <a:t>’tan faydalanılır.</a:t>
            </a:r>
          </a:p>
          <a:p>
            <a:pPr algn="just"/>
            <a:r>
              <a:rPr lang="tr-TR" sz="2800" b="1"/>
              <a:t>İletişim </a:t>
            </a:r>
            <a:r>
              <a:rPr lang="tr-TR" sz="2800" b="1">
                <a:solidFill>
                  <a:srgbClr val="66FF33"/>
                </a:solidFill>
              </a:rPr>
              <a:t>elektromanyetik dalgalar</a:t>
            </a:r>
            <a:r>
              <a:rPr lang="tr-TR" sz="2800" b="1"/>
              <a:t> şeklinde bu ortamlar üzerinden gerçekleştirilir.</a:t>
            </a:r>
          </a:p>
        </p:txBody>
      </p:sp>
      <p:pic>
        <p:nvPicPr>
          <p:cNvPr id="16388" name="Picture 4"/>
          <p:cNvPicPr>
            <a:picLocks noChangeAspect="1" noChangeArrowheads="1"/>
          </p:cNvPicPr>
          <p:nvPr>
            <p:ph sz="half" idx="2"/>
          </p:nvPr>
        </p:nvPicPr>
        <p:blipFill>
          <a:blip r:embed="rId3"/>
          <a:srcRect b="17126"/>
          <a:stretch>
            <a:fillRect/>
          </a:stretch>
        </p:blipFill>
        <p:spPr>
          <a:xfrm>
            <a:off x="1603375" y="3927475"/>
            <a:ext cx="6118225" cy="2741613"/>
          </a:xfrm>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336312-1254-40BB-9E52-698BA6DD0EA8}" type="slidenum">
              <a:rPr lang="tr-TR"/>
              <a:pPr/>
              <a:t>6</a:t>
            </a:fld>
            <a:endParaRPr lang="tr-TR"/>
          </a:p>
        </p:txBody>
      </p:sp>
      <p:sp>
        <p:nvSpPr>
          <p:cNvPr id="17410" name="Rectangle 2"/>
          <p:cNvSpPr>
            <a:spLocks noGrp="1" noChangeArrowheads="1"/>
          </p:cNvSpPr>
          <p:nvPr>
            <p:ph type="title"/>
          </p:nvPr>
        </p:nvSpPr>
        <p:spPr/>
        <p:txBody>
          <a:bodyPr/>
          <a:lstStyle/>
          <a:p>
            <a:r>
              <a:rPr lang="tr-TR"/>
              <a:t>Analog Haberleşme</a:t>
            </a:r>
          </a:p>
        </p:txBody>
      </p:sp>
      <p:sp>
        <p:nvSpPr>
          <p:cNvPr id="17411" name="Rectangle 3"/>
          <p:cNvSpPr>
            <a:spLocks noGrp="1" noChangeArrowheads="1"/>
          </p:cNvSpPr>
          <p:nvPr>
            <p:ph type="body" sz="half" idx="1"/>
          </p:nvPr>
        </p:nvSpPr>
        <p:spPr>
          <a:xfrm>
            <a:off x="330200" y="1179513"/>
            <a:ext cx="8585200" cy="3282950"/>
          </a:xfrm>
        </p:spPr>
        <p:txBody>
          <a:bodyPr/>
          <a:lstStyle/>
          <a:p>
            <a:pPr algn="just">
              <a:lnSpc>
                <a:spcPct val="80000"/>
              </a:lnSpc>
            </a:pPr>
            <a:r>
              <a:rPr lang="tr-TR" sz="2200" b="1"/>
              <a:t>Bazı haberleşme dönüştürücüleri, orijinal bilgi enerjisinin ani değişimlerini doğrudan takip eden elektronik sinyaller üretirler. Bu tip sinyallere </a:t>
            </a:r>
            <a:r>
              <a:rPr lang="tr-TR" sz="2200" b="1">
                <a:solidFill>
                  <a:srgbClr val="66FF33"/>
                </a:solidFill>
              </a:rPr>
              <a:t>“Analog Sinyal”</a:t>
            </a:r>
            <a:r>
              <a:rPr lang="tr-TR" sz="2200" b="1"/>
              <a:t> adı verilir.</a:t>
            </a:r>
          </a:p>
          <a:p>
            <a:pPr algn="just">
              <a:lnSpc>
                <a:spcPct val="80000"/>
              </a:lnSpc>
            </a:pPr>
            <a:r>
              <a:rPr lang="tr-TR" sz="2200" b="1"/>
              <a:t>Örneğin, bir mikrofon kendisine uygulana ses enerjisinin değişimini takip eden bir elektronik sinyal üretir.</a:t>
            </a:r>
          </a:p>
          <a:p>
            <a:pPr algn="just">
              <a:lnSpc>
                <a:spcPct val="80000"/>
              </a:lnSpc>
            </a:pPr>
            <a:r>
              <a:rPr lang="tr-TR" sz="2200" b="1"/>
              <a:t>Analog sinyaller kullanılarak yapılan haberleşmeye </a:t>
            </a:r>
            <a:r>
              <a:rPr lang="tr-TR" sz="2200" b="1">
                <a:solidFill>
                  <a:srgbClr val="66FF33"/>
                </a:solidFill>
              </a:rPr>
              <a:t>“Analog Haberleşme”</a:t>
            </a:r>
            <a:r>
              <a:rPr lang="tr-TR" sz="2200" b="1"/>
              <a:t> adı verilir.</a:t>
            </a:r>
          </a:p>
        </p:txBody>
      </p:sp>
      <p:pic>
        <p:nvPicPr>
          <p:cNvPr id="17415" name="Picture 7"/>
          <p:cNvPicPr>
            <a:picLocks noChangeAspect="1" noChangeArrowheads="1"/>
          </p:cNvPicPr>
          <p:nvPr>
            <p:ph sz="half" idx="2"/>
          </p:nvPr>
        </p:nvPicPr>
        <p:blipFill>
          <a:blip r:embed="rId3"/>
          <a:srcRect/>
          <a:stretch>
            <a:fillRect/>
          </a:stretch>
        </p:blipFill>
        <p:spPr>
          <a:xfrm>
            <a:off x="1736725" y="3854450"/>
            <a:ext cx="6118225" cy="2860675"/>
          </a:xfrm>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E4F7915-7DE0-410C-A1E4-91596E204AE4}" type="slidenum">
              <a:rPr lang="tr-TR"/>
              <a:pPr/>
              <a:t>7</a:t>
            </a:fld>
            <a:endParaRPr lang="tr-TR"/>
          </a:p>
        </p:txBody>
      </p:sp>
      <p:sp>
        <p:nvSpPr>
          <p:cNvPr id="18434" name="Rectangle 2"/>
          <p:cNvSpPr>
            <a:spLocks noGrp="1" noChangeArrowheads="1"/>
          </p:cNvSpPr>
          <p:nvPr>
            <p:ph type="title"/>
          </p:nvPr>
        </p:nvSpPr>
        <p:spPr/>
        <p:txBody>
          <a:bodyPr/>
          <a:lstStyle/>
          <a:p>
            <a:r>
              <a:rPr lang="tr-TR"/>
              <a:t>Sayısal (Dijital) Haberleşme</a:t>
            </a:r>
          </a:p>
        </p:txBody>
      </p:sp>
      <p:sp>
        <p:nvSpPr>
          <p:cNvPr id="18435" name="Rectangle 3"/>
          <p:cNvSpPr>
            <a:spLocks noGrp="1" noChangeArrowheads="1"/>
          </p:cNvSpPr>
          <p:nvPr>
            <p:ph type="body" sz="half" idx="1"/>
          </p:nvPr>
        </p:nvSpPr>
        <p:spPr>
          <a:xfrm>
            <a:off x="323850" y="1223963"/>
            <a:ext cx="8434388" cy="3014662"/>
          </a:xfrm>
        </p:spPr>
        <p:txBody>
          <a:bodyPr/>
          <a:lstStyle/>
          <a:p>
            <a:pPr algn="just">
              <a:lnSpc>
                <a:spcPct val="80000"/>
              </a:lnSpc>
            </a:pPr>
            <a:r>
              <a:rPr lang="tr-TR" sz="2000" b="1"/>
              <a:t>Bazı sistemlerde dönüştürücü, sistemin her iki ucundaki insanlar veya makineler tarafından anlaşılan ve önceden belirlenmiş kod darbeleri veya değimleri şeklinde elektronik sinyaller üretir. Bu tip sinyallere </a:t>
            </a:r>
            <a:r>
              <a:rPr lang="tr-TR" sz="2000" b="1">
                <a:solidFill>
                  <a:srgbClr val="66FF33"/>
                </a:solidFill>
              </a:rPr>
              <a:t>“Dijital Sinyal”</a:t>
            </a:r>
            <a:r>
              <a:rPr lang="tr-TR" sz="2000" b="1"/>
              <a:t> adı verilir.</a:t>
            </a:r>
          </a:p>
          <a:p>
            <a:pPr algn="just">
              <a:lnSpc>
                <a:spcPct val="80000"/>
              </a:lnSpc>
            </a:pPr>
            <a:r>
              <a:rPr lang="tr-TR" sz="2000" b="1"/>
              <a:t>Örneğin Network Sistemleri arasındaki haberleşmede kullanılan sinyalizasyon verilebilir.</a:t>
            </a:r>
          </a:p>
          <a:p>
            <a:pPr algn="just">
              <a:lnSpc>
                <a:spcPct val="80000"/>
              </a:lnSpc>
            </a:pPr>
            <a:r>
              <a:rPr lang="tr-TR" sz="2000" b="1"/>
              <a:t>Dijital sinyaller kullanılarak yapılan haberleşmeye </a:t>
            </a:r>
            <a:r>
              <a:rPr lang="tr-TR" sz="2000" b="1">
                <a:solidFill>
                  <a:srgbClr val="66FF33"/>
                </a:solidFill>
              </a:rPr>
              <a:t>“Dijital Haberleşme”</a:t>
            </a:r>
            <a:r>
              <a:rPr lang="tr-TR" sz="2000" b="1"/>
              <a:t> adı verilir.</a:t>
            </a:r>
          </a:p>
        </p:txBody>
      </p:sp>
      <p:pic>
        <p:nvPicPr>
          <p:cNvPr id="18439" name="Picture 7"/>
          <p:cNvPicPr>
            <a:picLocks noChangeAspect="1" noChangeArrowheads="1"/>
          </p:cNvPicPr>
          <p:nvPr>
            <p:ph sz="half" idx="2"/>
          </p:nvPr>
        </p:nvPicPr>
        <p:blipFill>
          <a:blip r:embed="rId3"/>
          <a:srcRect/>
          <a:stretch>
            <a:fillRect/>
          </a:stretch>
        </p:blipFill>
        <p:spPr>
          <a:xfrm>
            <a:off x="1646238" y="3938588"/>
            <a:ext cx="6118225" cy="2730500"/>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B850A4-FDCA-41B0-863F-39815B304380}" type="slidenum">
              <a:rPr lang="tr-TR"/>
              <a:pPr/>
              <a:t>8</a:t>
            </a:fld>
            <a:endParaRPr lang="tr-TR"/>
          </a:p>
        </p:txBody>
      </p:sp>
      <p:sp>
        <p:nvSpPr>
          <p:cNvPr id="210946" name="Rectangle 2"/>
          <p:cNvSpPr>
            <a:spLocks noGrp="1" noChangeArrowheads="1"/>
          </p:cNvSpPr>
          <p:nvPr>
            <p:ph type="title"/>
          </p:nvPr>
        </p:nvSpPr>
        <p:spPr/>
        <p:txBody>
          <a:bodyPr/>
          <a:lstStyle/>
          <a:p>
            <a:r>
              <a:rPr lang="tr-TR"/>
              <a:t>Dijital İletimin Avantajları</a:t>
            </a:r>
          </a:p>
        </p:txBody>
      </p:sp>
      <p:sp>
        <p:nvSpPr>
          <p:cNvPr id="210947" name="Rectangle 3"/>
          <p:cNvSpPr>
            <a:spLocks noGrp="1" noChangeArrowheads="1"/>
          </p:cNvSpPr>
          <p:nvPr>
            <p:ph type="body" idx="1"/>
          </p:nvPr>
        </p:nvSpPr>
        <p:spPr>
          <a:xfrm>
            <a:off x="206375" y="1223963"/>
            <a:ext cx="8775700" cy="5445125"/>
          </a:xfrm>
        </p:spPr>
        <p:txBody>
          <a:bodyPr/>
          <a:lstStyle/>
          <a:p>
            <a:pPr algn="just">
              <a:lnSpc>
                <a:spcPct val="80000"/>
              </a:lnSpc>
            </a:pPr>
            <a:r>
              <a:rPr lang="tr-TR" sz="2100" b="1">
                <a:solidFill>
                  <a:srgbClr val="66FF33"/>
                </a:solidFill>
              </a:rPr>
              <a:t>Dijital Teknoloji kullanır. Bu nedenle geniş ölçekli entegrasyon  ve yarı iletkenler sayesinde çok küçük maliyetli sistemlerin oluşturulabilmesine olanak sağlanır.</a:t>
            </a:r>
          </a:p>
          <a:p>
            <a:pPr algn="just">
              <a:lnSpc>
                <a:spcPct val="80000"/>
              </a:lnSpc>
            </a:pPr>
            <a:r>
              <a:rPr lang="tr-TR" sz="2100" b="1"/>
              <a:t>Analog iletimde bir sinyal yükseltildiğinde gürültü de onunla birlikte yükselir. Sinyal birçok yükseltme istasyonundan geçtikçe gürültü birikir. Bununla birlikte dijital iletimde her yineleyici istasyonu darbeleri yeniden üretir. Böylece temiz (gürültüsüz) darbeler oluşturulur ve yeni bir temizleme işleminin yer aldığı bir sonraki yineleyiciye gönderilir sinyaller gürültülü bir ortamdan geçer fakat daha fazla bozulacağı yerde sürekli yeniden üretildiğinden gürültüden etkilenmez.</a:t>
            </a:r>
          </a:p>
          <a:p>
            <a:pPr algn="just">
              <a:lnSpc>
                <a:spcPct val="80000"/>
              </a:lnSpc>
            </a:pPr>
            <a:r>
              <a:rPr lang="tr-TR" sz="2100" b="1">
                <a:solidFill>
                  <a:srgbClr val="FFFF66"/>
                </a:solidFill>
              </a:rPr>
              <a:t>Dijital teknoloji ile çoğullama işlemi daha rahat olduğundan iletim kapasitelerinin verimli şekilde kullanılması sağlanır.</a:t>
            </a:r>
          </a:p>
          <a:p>
            <a:pPr algn="just">
              <a:lnSpc>
                <a:spcPct val="80000"/>
              </a:lnSpc>
            </a:pPr>
            <a:r>
              <a:rPr lang="tr-TR" sz="2100" b="1">
                <a:solidFill>
                  <a:srgbClr val="0099FF"/>
                </a:solidFill>
              </a:rPr>
              <a:t>Şifreleme ve kodlama tekniklerinin dijital sinyallere uygulanması daha kolaydır.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E0D539-825A-46F0-A10C-EFDDE80B16D4}" type="slidenum">
              <a:rPr lang="tr-TR"/>
              <a:pPr/>
              <a:t>9</a:t>
            </a:fld>
            <a:endParaRPr lang="tr-TR"/>
          </a:p>
        </p:txBody>
      </p:sp>
      <p:sp>
        <p:nvSpPr>
          <p:cNvPr id="212994" name="Rectangle 2"/>
          <p:cNvSpPr>
            <a:spLocks noGrp="1" noChangeArrowheads="1"/>
          </p:cNvSpPr>
          <p:nvPr>
            <p:ph type="title"/>
          </p:nvPr>
        </p:nvSpPr>
        <p:spPr/>
        <p:txBody>
          <a:bodyPr/>
          <a:lstStyle/>
          <a:p>
            <a:r>
              <a:rPr lang="tr-TR"/>
              <a:t>Haberleşmedeki Kısıtlamalar</a:t>
            </a:r>
          </a:p>
        </p:txBody>
      </p:sp>
      <p:sp>
        <p:nvSpPr>
          <p:cNvPr id="212995" name="Rectangle 3"/>
          <p:cNvSpPr>
            <a:spLocks noGrp="1" noChangeArrowheads="1"/>
          </p:cNvSpPr>
          <p:nvPr>
            <p:ph type="body" idx="1"/>
          </p:nvPr>
        </p:nvSpPr>
        <p:spPr>
          <a:xfrm>
            <a:off x="206375" y="1179513"/>
            <a:ext cx="8775700" cy="5489575"/>
          </a:xfrm>
        </p:spPr>
        <p:txBody>
          <a:bodyPr/>
          <a:lstStyle/>
          <a:p>
            <a:pPr algn="just">
              <a:lnSpc>
                <a:spcPct val="80000"/>
              </a:lnSpc>
            </a:pPr>
            <a:r>
              <a:rPr lang="tr-TR" sz="2000" b="1">
                <a:solidFill>
                  <a:srgbClr val="FFFF66"/>
                </a:solidFill>
              </a:rPr>
              <a:t>Herhangi bir haberleşme sisteminde amaç, kaynaktaki bilgi işaretini alıcı uçta olduğu gibi geri elde etmektir.</a:t>
            </a:r>
          </a:p>
          <a:p>
            <a:pPr algn="just">
              <a:lnSpc>
                <a:spcPct val="80000"/>
              </a:lnSpc>
            </a:pPr>
            <a:r>
              <a:rPr lang="tr-TR" sz="2000" b="1">
                <a:solidFill>
                  <a:schemeClr val="folHlink"/>
                </a:solidFill>
              </a:rPr>
              <a:t>Ancak, bu amaca genellikle erişilemez. Bir başka deyişle, gönderilmiş olan bilgi, bazı kısıtlamalar nedeniyle, olduğu gibi geri elde edilemez.</a:t>
            </a:r>
          </a:p>
          <a:p>
            <a:pPr algn="just">
              <a:lnSpc>
                <a:spcPct val="80000"/>
              </a:lnSpc>
            </a:pPr>
            <a:r>
              <a:rPr lang="tr-TR" sz="2000" b="1">
                <a:solidFill>
                  <a:schemeClr val="tx2"/>
                </a:solidFill>
              </a:rPr>
              <a:t>Bu kısıtlamalar bazı kaçınılmaz doğa olayları yada iletişim tasarımını yapan kişilerden kaynaklanır.</a:t>
            </a:r>
          </a:p>
          <a:p>
            <a:pPr algn="just">
              <a:lnSpc>
                <a:spcPct val="80000"/>
              </a:lnSpc>
            </a:pPr>
            <a:r>
              <a:rPr lang="tr-TR" sz="2000" b="1">
                <a:solidFill>
                  <a:schemeClr val="accent1"/>
                </a:solidFill>
              </a:rPr>
              <a:t>O halde, alıcı tarafta bilgiyi aslına olabildiğince yakın bir biçimde elde etmek daha gerçekçi ve uygulanabilir bir yaklaşım olur.</a:t>
            </a:r>
          </a:p>
          <a:p>
            <a:pPr algn="just">
              <a:lnSpc>
                <a:spcPct val="80000"/>
              </a:lnSpc>
            </a:pPr>
            <a:r>
              <a:rPr lang="tr-TR" sz="2000" b="1"/>
              <a:t>Bu nedenle birçok uygulamada, asıl bilgi işaretinden bazı sapmalara hoşgörü gösterilir.</a:t>
            </a:r>
          </a:p>
          <a:p>
            <a:pPr algn="just">
              <a:lnSpc>
                <a:spcPct val="80000"/>
              </a:lnSpc>
            </a:pPr>
            <a:endParaRPr lang="tr-TR" sz="2000" b="1"/>
          </a:p>
          <a:p>
            <a:pPr algn="just">
              <a:lnSpc>
                <a:spcPct val="80000"/>
              </a:lnSpc>
            </a:pPr>
            <a:r>
              <a:rPr lang="tr-TR" sz="2000" b="1"/>
              <a:t>Bir haberleşme sistemindeki ana kısıtlamalar aşağıdaki başlıklarda toplanabilir;</a:t>
            </a:r>
          </a:p>
          <a:p>
            <a:pPr lvl="1" algn="just">
              <a:lnSpc>
                <a:spcPct val="80000"/>
              </a:lnSpc>
            </a:pPr>
            <a:r>
              <a:rPr lang="tr-TR" sz="1800" b="1">
                <a:solidFill>
                  <a:srgbClr val="66FFCC"/>
                </a:solidFill>
              </a:rPr>
              <a:t>Gürültü ve Girişim</a:t>
            </a:r>
          </a:p>
          <a:p>
            <a:pPr lvl="1" algn="just">
              <a:lnSpc>
                <a:spcPct val="80000"/>
              </a:lnSpc>
            </a:pPr>
            <a:r>
              <a:rPr lang="tr-TR" sz="1800" b="1">
                <a:solidFill>
                  <a:srgbClr val="66FFCC"/>
                </a:solidFill>
              </a:rPr>
              <a:t>Bant genişliği</a:t>
            </a:r>
          </a:p>
          <a:p>
            <a:pPr lvl="1" algn="just">
              <a:lnSpc>
                <a:spcPct val="80000"/>
              </a:lnSpc>
            </a:pPr>
            <a:r>
              <a:rPr lang="tr-TR" sz="1800" b="1">
                <a:solidFill>
                  <a:srgbClr val="66FFCC"/>
                </a:solidFill>
              </a:rPr>
              <a:t>Sinyal Gücü</a:t>
            </a:r>
            <a:endParaRPr lang="tr-TR" sz="18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ydu Anten">
  <a:themeElements>
    <a:clrScheme name="Uydu Anten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fontScheme name="Uydu Ante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ydu Anten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Uydu Anten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Uydu Anten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Uydu Anten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Uydu Anten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Uydu Anten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Uydu Anten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Uydu Anten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Uydu Anten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
      <a:clrScheme name="Uydu Anten 10">
        <a:dk1>
          <a:srgbClr val="495630"/>
        </a:dk1>
        <a:lt1>
          <a:srgbClr val="FFFFCC"/>
        </a:lt1>
        <a:dk2>
          <a:srgbClr val="2D361C"/>
        </a:dk2>
        <a:lt2>
          <a:srgbClr val="CAEE8A"/>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Uydu Anten 11">
        <a:dk1>
          <a:srgbClr val="495630"/>
        </a:dk1>
        <a:lt1>
          <a:srgbClr val="FFFFCC"/>
        </a:lt1>
        <a:dk2>
          <a:srgbClr val="2D361C"/>
        </a:dk2>
        <a:lt2>
          <a:srgbClr val="FDFA7B"/>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Uydu Anten 12">
        <a:dk1>
          <a:srgbClr val="495630"/>
        </a:dk1>
        <a:lt1>
          <a:srgbClr val="FFFFCC"/>
        </a:lt1>
        <a:dk2>
          <a:srgbClr val="2D361C"/>
        </a:dk2>
        <a:lt2>
          <a:srgbClr val="FFD94F"/>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2544</TotalTime>
  <Words>3426</Words>
  <Application>Microsoft PowerPoint</Application>
  <PresentationFormat>On-screen Show (4:3)</PresentationFormat>
  <Paragraphs>328</Paragraphs>
  <Slides>35</Slides>
  <Notes>33</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6" baseType="lpstr">
      <vt:lpstr>Arial</vt:lpstr>
      <vt:lpstr>Verdana</vt:lpstr>
      <vt:lpstr>Wingdings</vt:lpstr>
      <vt:lpstr>Arial Black</vt:lpstr>
      <vt:lpstr>Arial Narrow</vt:lpstr>
      <vt:lpstr>Symbol</vt:lpstr>
      <vt:lpstr>Lucida Console</vt:lpstr>
      <vt:lpstr>Courier New</vt:lpstr>
      <vt:lpstr>Uydu Anten</vt:lpstr>
      <vt:lpstr>Microsoft Denklem 3.0</vt:lpstr>
      <vt:lpstr>Equation.DSMT4</vt:lpstr>
      <vt:lpstr>.: :.   HABERLEŞME SİSTEMLERİNDE KULLANILAN MODÜLASYON TEKNİKLERİ</vt:lpstr>
      <vt:lpstr>Haberleşme Nedir?</vt:lpstr>
      <vt:lpstr>Haberleşme Türleri</vt:lpstr>
      <vt:lpstr>Kablolu Haberleşme</vt:lpstr>
      <vt:lpstr>Kablosuz (Wireless) Haberleşme</vt:lpstr>
      <vt:lpstr>Analog Haberleşme</vt:lpstr>
      <vt:lpstr>Sayısal (Dijital) Haberleşme</vt:lpstr>
      <vt:lpstr>Dijital İletimin Avantajları</vt:lpstr>
      <vt:lpstr>Haberleşmedeki Kısıtlamalar</vt:lpstr>
      <vt:lpstr>Gürültü ve Girişim</vt:lpstr>
      <vt:lpstr>Bant Genişliği</vt:lpstr>
      <vt:lpstr>Sinyal Gücü</vt:lpstr>
      <vt:lpstr>Çoğullama</vt:lpstr>
      <vt:lpstr>Frekans Bölmeli Çoğullama (FDM)</vt:lpstr>
      <vt:lpstr>Zaman Bölmeli Çoğullama (TDM)</vt:lpstr>
      <vt:lpstr>TDM’in FDM’e göre üstünlükleri</vt:lpstr>
      <vt:lpstr>Modülasyon</vt:lpstr>
      <vt:lpstr>Sürekli Dalga (Analog) Modülasyonu</vt:lpstr>
      <vt:lpstr>Genlik Modülasyonu (AM)</vt:lpstr>
      <vt:lpstr>Frekans Modülasyonu (FM)</vt:lpstr>
      <vt:lpstr>Faz Modülasyonu (PM)</vt:lpstr>
      <vt:lpstr>ASK (Amplitude Shift Keying)</vt:lpstr>
      <vt:lpstr>FSK (Frequency Shift Keying)</vt:lpstr>
      <vt:lpstr>PSK (Phase Shift Keying)</vt:lpstr>
      <vt:lpstr>Darbe Modülasyonu (PM)</vt:lpstr>
      <vt:lpstr>Darbe Modülasyonu (PM)</vt:lpstr>
      <vt:lpstr>Örnekleme Teoremi</vt:lpstr>
      <vt:lpstr>Darbe Genlik Modülasyonu (PAM)</vt:lpstr>
      <vt:lpstr>Darbe Süresi Modülasyonu (PDM)</vt:lpstr>
      <vt:lpstr>Darbe Konumu Modülasyonu (PPM)</vt:lpstr>
      <vt:lpstr>Darbe Kod Modülasyonu (PCM)</vt:lpstr>
      <vt:lpstr>Kuantalama (Niceleme) (Quantizing)</vt:lpstr>
      <vt:lpstr>Delta Modülasyonu (DM - DPCM)</vt:lpstr>
      <vt:lpstr>Adaptif Delta Modülasyonu (ADM)</vt:lpstr>
      <vt:lpstr>.: TEŞEKKÜRLER :.</vt:lpstr>
    </vt:vector>
  </TitlesOfParts>
  <Company>MYSoft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DİJİTAL HABERLEŞME</dc:title>
  <dc:creator>Musa ÇIBUK</dc:creator>
  <cp:lastModifiedBy>Virtual PC</cp:lastModifiedBy>
  <cp:revision>157</cp:revision>
  <dcterms:created xsi:type="dcterms:W3CDTF">2002-10-22T20:15:33Z</dcterms:created>
  <dcterms:modified xsi:type="dcterms:W3CDTF">2010-01-05T10:51:57Z</dcterms:modified>
</cp:coreProperties>
</file>